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15"/>
    <p:sldId id="257" r:id="rId19"/>
    <p:sldId id="258" r:id="rId21"/>
    <p:sldId id="259" r:id="rId23"/>
    <p:sldId id="260" r:id="rId24"/>
    <p:sldId id="261" r:id="rId26"/>
    <p:sldId id="262" r:id="rId28"/>
    <p:sldId id="263" r:id="rId30"/>
    <p:sldId id="264" r:id="rId32"/>
    <p:sldId id="265" r:id="rId34"/>
    <p:sldId id="266" r:id="rId36"/>
    <p:sldId id="267" r:id="rId38"/>
    <p:sldId id="268" r:id="rId40"/>
    <p:sldId id="269" r:id="rId42"/>
    <p:sldId id="270" r:id="rId43"/>
    <p:sldId id="271" r:id="rId45"/>
    <p:sldId id="272" r:id="rId47"/>
    <p:sldId id="273" r:id="rId49"/>
    <p:sldId id="274" r:id="rId51"/>
    <p:sldId id="275" r:id="rId53"/>
    <p:sldId id="276" r:id="rId55"/>
    <p:sldId id="277" r:id="rId57"/>
    <p:sldId id="278" r:id="rId59"/>
    <p:sldId id="279" r:id="rId61"/>
    <p:sldId id="280" r:id="rId63"/>
    <p:sldId id="281" r:id="rId65"/>
    <p:sldId id="282" r:id="rId67"/>
    <p:sldId id="283" r:id="rId68"/>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Inter" charset="1" panose="020B0502030000000004"/>
      <p:regular r:id="rId11"/>
    </p:embeddedFont>
    <p:embeddedFont>
      <p:font typeface="Inter Bold" charset="1" panose="020B0802030000000004"/>
      <p:regular r:id="rId12"/>
    </p:embeddedFont>
    <p:embeddedFont>
      <p:font typeface="Inter Italics" charset="1" panose="020B0502030000000004"/>
      <p:regular r:id="rId13"/>
    </p:embeddedFont>
    <p:embeddedFont>
      <p:font typeface="Inter Bold Italics" charset="1" panose="020B08020300000000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slides/slide2.xml" Type="http://schemas.openxmlformats.org/officeDocument/2006/relationships/slide"/><Relationship Id="rId2" Target="presProps.xml" Type="http://schemas.openxmlformats.org/officeDocument/2006/relationships/presProps"/><Relationship Id="rId20" Target="notesSlides/notesSlide2.xml" Type="http://schemas.openxmlformats.org/officeDocument/2006/relationships/notesSlide"/><Relationship Id="rId21" Target="slides/slide3.xml" Type="http://schemas.openxmlformats.org/officeDocument/2006/relationships/slide"/><Relationship Id="rId22" Target="notesSlides/notesSlide3.xml" Type="http://schemas.openxmlformats.org/officeDocument/2006/relationships/notesSlide"/><Relationship Id="rId23" Target="slides/slide4.xml" Type="http://schemas.openxmlformats.org/officeDocument/2006/relationships/slide"/><Relationship Id="rId24" Target="slides/slide5.xml" Type="http://schemas.openxmlformats.org/officeDocument/2006/relationships/slide"/><Relationship Id="rId25" Target="notesSlides/notesSlide4.xml" Type="http://schemas.openxmlformats.org/officeDocument/2006/relationships/notesSlide"/><Relationship Id="rId26" Target="slides/slide6.xml" Type="http://schemas.openxmlformats.org/officeDocument/2006/relationships/slide"/><Relationship Id="rId27" Target="notesSlides/notesSlide5.xml" Type="http://schemas.openxmlformats.org/officeDocument/2006/relationships/notesSlide"/><Relationship Id="rId28" Target="slides/slide7.xml" Type="http://schemas.openxmlformats.org/officeDocument/2006/relationships/slide"/><Relationship Id="rId29" Target="notesSlides/notesSlide6.xml" Type="http://schemas.openxmlformats.org/officeDocument/2006/relationships/notesSlide"/><Relationship Id="rId3" Target="viewProps.xml" Type="http://schemas.openxmlformats.org/officeDocument/2006/relationships/viewProps"/><Relationship Id="rId30" Target="slides/slide8.xml" Type="http://schemas.openxmlformats.org/officeDocument/2006/relationships/slide"/><Relationship Id="rId31" Target="notesSlides/notesSlide7.xml" Type="http://schemas.openxmlformats.org/officeDocument/2006/relationships/notesSlide"/><Relationship Id="rId32" Target="slides/slide9.xml" Type="http://schemas.openxmlformats.org/officeDocument/2006/relationships/slide"/><Relationship Id="rId33" Target="notesSlides/notesSlide8.xml" Type="http://schemas.openxmlformats.org/officeDocument/2006/relationships/notesSlide"/><Relationship Id="rId34" Target="slides/slide10.xml" Type="http://schemas.openxmlformats.org/officeDocument/2006/relationships/slide"/><Relationship Id="rId35" Target="notesSlides/notesSlide9.xml" Type="http://schemas.openxmlformats.org/officeDocument/2006/relationships/notesSlide"/><Relationship Id="rId36" Target="slides/slide11.xml" Type="http://schemas.openxmlformats.org/officeDocument/2006/relationships/slide"/><Relationship Id="rId37" Target="notesSlides/notesSlide10.xml" Type="http://schemas.openxmlformats.org/officeDocument/2006/relationships/notesSlide"/><Relationship Id="rId38" Target="slides/slide12.xml" Type="http://schemas.openxmlformats.org/officeDocument/2006/relationships/slide"/><Relationship Id="rId39" Target="notesSlides/notesSlide11.xml" Type="http://schemas.openxmlformats.org/officeDocument/2006/relationships/notesSlide"/><Relationship Id="rId4" Target="theme/theme1.xml" Type="http://schemas.openxmlformats.org/officeDocument/2006/relationships/theme"/><Relationship Id="rId40" Target="slides/slide13.xml" Type="http://schemas.openxmlformats.org/officeDocument/2006/relationships/slide"/><Relationship Id="rId41" Target="notesSlides/notesSlide12.xml" Type="http://schemas.openxmlformats.org/officeDocument/2006/relationships/notesSlide"/><Relationship Id="rId42" Target="slides/slide14.xml" Type="http://schemas.openxmlformats.org/officeDocument/2006/relationships/slide"/><Relationship Id="rId43" Target="slides/slide15.xml" Type="http://schemas.openxmlformats.org/officeDocument/2006/relationships/slide"/><Relationship Id="rId44" Target="notesSlides/notesSlide13.xml" Type="http://schemas.openxmlformats.org/officeDocument/2006/relationships/notesSlide"/><Relationship Id="rId45" Target="slides/slide16.xml" Type="http://schemas.openxmlformats.org/officeDocument/2006/relationships/slide"/><Relationship Id="rId46" Target="notesSlides/notesSlide14.xml" Type="http://schemas.openxmlformats.org/officeDocument/2006/relationships/notesSlide"/><Relationship Id="rId47" Target="slides/slide17.xml" Type="http://schemas.openxmlformats.org/officeDocument/2006/relationships/slide"/><Relationship Id="rId48" Target="notesSlides/notesSlide15.xml" Type="http://schemas.openxmlformats.org/officeDocument/2006/relationships/notesSlide"/><Relationship Id="rId49" Target="slides/slide18.xml" Type="http://schemas.openxmlformats.org/officeDocument/2006/relationships/slide"/><Relationship Id="rId5" Target="tableStyles.xml" Type="http://schemas.openxmlformats.org/officeDocument/2006/relationships/tableStyles"/><Relationship Id="rId50" Target="notesSlides/notesSlide16.xml" Type="http://schemas.openxmlformats.org/officeDocument/2006/relationships/notesSlide"/><Relationship Id="rId51" Target="slides/slide19.xml" Type="http://schemas.openxmlformats.org/officeDocument/2006/relationships/slide"/><Relationship Id="rId52" Target="notesSlides/notesSlide17.xml" Type="http://schemas.openxmlformats.org/officeDocument/2006/relationships/notesSlide"/><Relationship Id="rId53" Target="slides/slide20.xml" Type="http://schemas.openxmlformats.org/officeDocument/2006/relationships/slide"/><Relationship Id="rId54" Target="notesSlides/notesSlide18.xml" Type="http://schemas.openxmlformats.org/officeDocument/2006/relationships/notesSlide"/><Relationship Id="rId55" Target="slides/slide21.xml" Type="http://schemas.openxmlformats.org/officeDocument/2006/relationships/slide"/><Relationship Id="rId56" Target="notesSlides/notesSlide19.xml" Type="http://schemas.openxmlformats.org/officeDocument/2006/relationships/notesSlide"/><Relationship Id="rId57" Target="slides/slide22.xml" Type="http://schemas.openxmlformats.org/officeDocument/2006/relationships/slide"/><Relationship Id="rId58" Target="notesSlides/notesSlide20.xml" Type="http://schemas.openxmlformats.org/officeDocument/2006/relationships/notesSlide"/><Relationship Id="rId59" Target="slides/slide23.xml" Type="http://schemas.openxmlformats.org/officeDocument/2006/relationships/slide"/><Relationship Id="rId6" Target="fonts/font6.fntdata" Type="http://schemas.openxmlformats.org/officeDocument/2006/relationships/font"/><Relationship Id="rId60" Target="notesSlides/notesSlide21.xml" Type="http://schemas.openxmlformats.org/officeDocument/2006/relationships/notesSlide"/><Relationship Id="rId61" Target="slides/slide24.xml" Type="http://schemas.openxmlformats.org/officeDocument/2006/relationships/slide"/><Relationship Id="rId62" Target="notesSlides/notesSlide22.xml" Type="http://schemas.openxmlformats.org/officeDocument/2006/relationships/notesSlide"/><Relationship Id="rId63" Target="slides/slide25.xml" Type="http://schemas.openxmlformats.org/officeDocument/2006/relationships/slide"/><Relationship Id="rId64" Target="notesSlides/notesSlide23.xml" Type="http://schemas.openxmlformats.org/officeDocument/2006/relationships/notesSlide"/><Relationship Id="rId65" Target="slides/slide26.xml" Type="http://schemas.openxmlformats.org/officeDocument/2006/relationships/slide"/><Relationship Id="rId66" Target="notesSlides/notesSlide24.xml" Type="http://schemas.openxmlformats.org/officeDocument/2006/relationships/notesSlide"/><Relationship Id="rId67" Target="slides/slide27.xml" Type="http://schemas.openxmlformats.org/officeDocument/2006/relationships/slide"/><Relationship Id="rId68" Target="slides/slide28.xml" Type="http://schemas.openxmlformats.org/officeDocument/2006/relationships/slide"/><Relationship Id="rId69" Target="notesSlides/notesSlide25.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presentation is a beginner/introductory overview of the fMRIPrep workflow, it's steps and what they do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i.e. make sure participant A’s somatosensory cortex will be in the same place as participant B’s so you can compare across</a:t>
            </a:r>
          </a:p>
          <a:p>
            <a:pPr lvl="0"/>
            <a:r>
              <a:rPr lang="en-US"/>
              <a:t>- Default to MNI152NLin2009cAsym, can chose from many templates</a:t>
            </a:r>
          </a:p>
          <a:p>
            <a:pPr lvl="0"/>
            <a:r>
              <a:rPr lang="en-US"/>
              <a:t>- Nonlinearly resample data to standard space (template) but keep original T1w resolution (unless other resolution specified)</a:t>
            </a:r>
          </a:p>
          <a:p>
            <a:pPr lvl="0"/>
            <a:r>
              <a:rPr lang="en-US"/>
              <a:t>- Nonstandard spaces: can resample to individual subjects’ anatomical ref based on T1w + T2w, individual’s FreeSurfer surfaces, in original grid, etc</a:t>
            </a:r>
          </a:p>
          <a:p>
            <a:pPr lvl="0"/>
            <a:r>
              <a:rPr lang="en-US"/>
              <a:t/>
            </a:r>
          </a:p>
          <a:p>
            <a:pPr lvl="0"/>
            <a:r>
              <a:rPr lang="en-US"/>
              <a:t>Images from PennLINC nodra subject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reconall from FreeSurfer (using brain mask from step 2, not normalized)</a:t>
            </a:r>
          </a:p>
          <a:p>
            <a:pPr lvl="0"/>
            <a:r>
              <a:rPr lang="en-US"/>
              <a:t>- Reconstructs white and pial surfaces (use T2w and/or FLAIR when available)</a:t>
            </a:r>
          </a:p>
          <a:p>
            <a:pPr lvl="0"/>
            <a:r>
              <a:rPr lang="en-US"/>
              <a:t>- midthickness: surface halfway between WM surface and pial surface</a:t>
            </a:r>
          </a:p>
          <a:p>
            <a:pPr lvl="0"/>
            <a:r>
              <a:rPr lang="en-US"/>
              <a:t>- Surfaces also saved as GIFTI format (aligned to the FreeSurfer T1.mgz image, which may differ from the T1w space in some cases)</a:t>
            </a:r>
          </a:p>
          <a:p>
            <a:pPr lvl="0"/>
            <a:r>
              <a:rPr lang="en-US"/>
              <a:t/>
            </a:r>
          </a:p>
          <a:p>
            <a:pPr lvl="0"/>
            <a:r>
              <a:rPr lang="en-US"/>
              <a:t>Images from PennLINC nodra subject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Image from Klein, A., Ghosh, S. S., Bao, F. S., Giard, J., Häme, Y., Stavsky, E., Lee, N., Rossa, B., Reuter, M., Neto, E. C., &amp; Keshavan, A. (2017). Mindboggling morphometry of human brains. PLOS Computational Biology, 13(2), e1005350. https://doi.org/10.1371/JOURNAL.PCBI.1005350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Uses sbref if available, else averages “dummy scans” or motion corrected subset of BOLD volumes</a:t>
            </a:r>
          </a:p>
          <a:p>
            <a:pPr lvl="0"/>
            <a:r>
              <a:rPr lang="en-US"/>
              <a:t>-- single-band reference (sbref) - acquired before BOLD without slice acceleration (eg single-band, not multi-slice)</a:t>
            </a:r>
          </a:p>
          <a:p>
            <a:pPr lvl="0"/>
            <a:r>
              <a:rPr lang="en-US"/>
              <a:t>-- Dummy scans (aka consteady-states) - first few volumes of a run used to stabilize magnetic field, usually dropped but can be used for reference b/c they have better tissue contrast than actual BOLD scans</a:t>
            </a:r>
          </a:p>
          <a:p>
            <a:pPr lvl="0"/>
            <a:r>
              <a:rPr lang="en-US"/>
              <a:t>-  Used in head motion estimation and registration to map BOLD onto T1w</a:t>
            </a:r>
          </a:p>
          <a:p>
            <a:pPr lvl="0"/>
            <a:r>
              <a:rPr lang="en-US"/>
              <a:t/>
            </a:r>
          </a:p>
          <a:p>
            <a:pPr lvl="0"/>
            <a:r>
              <a:rPr lang="en-US"/>
              <a:t>Image from fMRIPrep Sample Report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Lists 6 parameters (directions, rotations, etc) per time-step (ref volume to each other volume) -&gt; confounds </a:t>
            </a:r>
          </a:p>
          <a:p>
            <a:pPr lvl="0"/>
            <a:r>
              <a:rPr lang="en-US"/>
              <a:t>- Writes 1 rigid-body transform (movement steps needed to realign brain based on how it moved) for each BOLD time-step w/ respect to reference (middle volume typically)</a:t>
            </a:r>
          </a:p>
          <a:p>
            <a:pPr lvl="0"/>
            <a:r>
              <a:rPr lang="en-US"/>
              <a:t>-- Rigid body - brain is a “rigid” object, not smushing or expanding between volumes -&gt; should be able to match back up based on realignment </a:t>
            </a:r>
          </a:p>
          <a:p>
            <a:pPr lvl="0"/>
            <a:r>
              <a:rPr lang="en-US"/>
              <a:t>-- use 1st step (ref to ref-adjacent) transform as a starting point to estimate 2nd step (ref to ref+2)</a:t>
            </a:r>
          </a:p>
          <a:p>
            <a:pPr lvl="0"/>
            <a:r>
              <a:rPr lang="en-US"/>
              <a:t>-- several steps (8mm, 4 mm, 4 mm strict) to get increasingly precise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Relies on SliceTiming in metadata, all slices realigned to middle of each TR</a:t>
            </a:r>
          </a:p>
          <a:p>
            <a:pPr lvl="0"/>
            <a:r>
              <a:rPr lang="en-US"/>
              <a:t>- Interpolation – using data we do have to model the data we don’t; scanner isn’t fast enough to get all the data at once, need to interpolate what slice X would have looked like at the time the middle slice was being measured</a:t>
            </a:r>
          </a:p>
          <a:p>
            <a:pPr lvl="0"/>
            <a:r>
              <a:rPr lang="en-US"/>
              <a:t/>
            </a:r>
          </a:p>
          <a:p>
            <a:pPr lvl="0"/>
            <a:r>
              <a:rPr lang="en-US"/>
              <a:t/>
            </a:r>
          </a:p>
          <a:p>
            <a:pPr lvl="0"/>
            <a:r>
              <a:rPr lang="en-US"/>
              <a:t>Image from Jenkinson, M., &amp; Chappell, M. (Eds.). (2018). Introduction to Neuroimaging Analysis. Oxford University Press.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3 methods depending on data available, listed in order of preference</a:t>
            </a:r>
          </a:p>
          <a:p>
            <a:pPr lvl="0"/>
            <a:r>
              <a:rPr lang="en-US"/>
              <a:t>- phase encoding direction - direction of gradient that gradually/regularly misaligns the proton's phase - gives signal position; can cause regular distortion</a:t>
            </a:r>
          </a:p>
          <a:p>
            <a:pPr lvl="0"/>
            <a:r>
              <a:rPr lang="en-US"/>
              <a:t>- fieldmap-less - use T1w as unwarped reference to calculate against</a:t>
            </a:r>
          </a:p>
          <a:p>
            <a:pPr lvl="0"/>
            <a:r>
              <a:rPr lang="en-US"/>
              <a:t/>
            </a:r>
          </a:p>
          <a:p>
            <a:pPr lvl="0"/>
            <a:r>
              <a:rPr lang="en-US"/>
              <a:t>Images from Jenkinson &amp; Chappell, 2018; Esteban et al, 2019; PennLINC nodra subject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Image adapted from MRIQuestions.com (http://mriquestions.com/registrationnormalization.html)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Based on freesurfer wm boundary</a:t>
            </a:r>
          </a:p>
          <a:p>
            <a:pPr lvl="0"/>
            <a:r>
              <a:rPr lang="en-US"/>
              <a:t>- “maximizing the gradient of the input image (BOLD) intensity across the surface boundary [of the T1w] ” (Greve &amp; Fischl, 2009)</a:t>
            </a:r>
          </a:p>
          <a:p>
            <a:pPr lvl="0"/>
            <a:r>
              <a:rPr lang="en-US"/>
              <a:t/>
            </a:r>
          </a:p>
          <a:p>
            <a:pPr lvl="0"/>
            <a:r>
              <a:rPr lang="en-US"/>
              <a:t>Image from PennLINC nodra subject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can choose from many standard templates, custom standard templates or nonstandard spaces (individual T1w image, freesurfer surfaces...?)</a:t>
            </a:r>
          </a:p>
          <a:p>
            <a:pPr lvl="0"/>
            <a:r>
              <a:rPr lang="en-US"/>
              <a:t/>
            </a:r>
          </a:p>
          <a:p>
            <a:pPr lvl="0"/>
            <a:r>
              <a:rPr lang="en-US"/>
              <a:t>Images from PennLINC nodra subject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Example - if we want to teach a computer to beat the recapta, we need to make each image more consistent (ie orientation, resolution, etc) so that the computer can find the signal (traffic light) in the noise.</a:t>
            </a:r>
          </a:p>
          <a:p>
            <a:pPr lvl="0"/>
            <a:r>
              <a:rPr lang="en-US"/>
              <a:t/>
            </a:r>
          </a:p>
          <a:p>
            <a:pPr lvl="0"/>
            <a:r>
              <a:rPr lang="en-US"/>
              <a:t>Image from Definition of I Am Not a Robot | PCMag. (n.d.). PCMag. Retrieved October 19, 2021, from https://www.pcmag.com/encyclopedia/term/i-am-not-a-robot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Average signal across cortical ribbon at each vertex (at right angle to WM boundary); sampled at 6 intervals then averaged</a:t>
            </a:r>
          </a:p>
          <a:p>
            <a:pPr lvl="0"/>
            <a:r>
              <a:rPr lang="en-US"/>
              <a:t/>
            </a:r>
          </a:p>
          <a:p>
            <a:pPr lvl="0"/>
            <a:r>
              <a:rPr lang="en-US"/>
              <a:t>Images adapted from PennLINC nodra subject, adapted from Esteban et al 2019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mean global signal </a:t>
            </a:r>
          </a:p>
          <a:p>
            <a:pPr lvl="0"/>
            <a:r>
              <a:rPr lang="en-US"/>
              <a:t>- mean tissue class signal</a:t>
            </a:r>
          </a:p>
          <a:p>
            <a:pPr lvl="0"/>
            <a:r>
              <a:rPr lang="en-US"/>
              <a:t>- Frame-wise Displacement - quantitative rating of head motion (sum of 6 motion parameters)</a:t>
            </a:r>
          </a:p>
          <a:p>
            <a:pPr lvl="0"/>
            <a:r>
              <a:rPr lang="en-US"/>
              <a:t>- 6 motion parameters </a:t>
            </a:r>
          </a:p>
          <a:p>
            <a:pPr lvl="0"/>
            <a:r>
              <a:rPr lang="en-US"/>
              <a:t>- spike regressors - timepoints identified as motion artifacts/marked for regression</a:t>
            </a:r>
          </a:p>
          <a:p>
            <a:pPr lvl="0"/>
            <a:r>
              <a:rPr lang="en-US"/>
              <a:t>- aCompCore - calculate principal components from ROIs that shouldn’t have signal (CSF, WM masks), can regress out in denoising</a:t>
            </a:r>
          </a:p>
          <a:p>
            <a:pPr lvl="0"/>
            <a:r>
              <a:rPr lang="en-US"/>
              <a:t>- tCompCor - ROI is a mask of voxels with the highest temporal standard deviation (voxels w/ high level of physiological noise)</a:t>
            </a:r>
          </a:p>
          <a:p>
            <a:pPr lvl="0"/>
            <a:r>
              <a:rPr lang="en-US"/>
              <a:t>- DVARS - rate of change of BOLD across entire brain at each vol (how much intensity of a brain image changes in comparison to previous timepoint)</a:t>
            </a:r>
          </a:p>
          <a:p>
            <a:pPr lvl="0"/>
            <a:r>
              <a:rPr lang="en-US"/>
              <a:t>-- Different from global signal (average val of intensity at a timepoints)</a:t>
            </a:r>
          </a:p>
          <a:p>
            <a:pPr lvl="0"/>
            <a:r>
              <a:rPr lang="en-US"/>
              <a:t>-- Frame-to-frame changes shouldn’t be big based on actual signal - big change from one timepoint to another means its probably movement</a:t>
            </a:r>
          </a:p>
          <a:p>
            <a:pPr lvl="0"/>
            <a:r>
              <a:rPr lang="en-US"/>
              <a:t/>
            </a:r>
          </a:p>
          <a:p>
            <a:pPr lvl="0"/>
            <a:r>
              <a:rPr lang="en-US"/>
              <a:t>Image from PennLINC nodra subject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identifies time series of head motion confounds</a:t>
            </a:r>
          </a:p>
          <a:p>
            <a:pPr lvl="0"/>
            <a:r>
              <a:rPr lang="en-US"/>
              <a:t>- Calculated in both native (t1w) space and MNI normalized data</a:t>
            </a:r>
          </a:p>
          <a:p>
            <a:pPr lvl="0"/>
            <a:r>
              <a:rPr lang="en-US"/>
              <a:t>- IC defined as noise based on correlation with head motion parameters (assessed by mcflirt above), how much signal comes from the edges of the brain (which will be shifted by motion), how much is from CSF, and if there’s a lot of high-frequency signal</a:t>
            </a:r>
          </a:p>
          <a:p>
            <a:pPr lvl="0"/>
            <a:r>
              <a:rPr lang="en-US"/>
              <a:t>- Automatically applies non-aggressive denoising</a:t>
            </a:r>
          </a:p>
          <a:p>
            <a:pPr lvl="0"/>
            <a:r>
              <a:rPr lang="en-US"/>
              <a:t>-- Aggressive – totally cut out all independent signal components that are identified as noise; can over-edit b/c you also remove any variance that’s shared with good/non-noise components</a:t>
            </a:r>
          </a:p>
          <a:p>
            <a:pPr lvl="0"/>
            <a:r>
              <a:rPr lang="en-US"/>
              <a:t>-- Non-aggressive – cut out only the variance that’s exclusive to noise ICs</a:t>
            </a:r>
          </a:p>
          <a:p>
            <a:pPr lvl="0"/>
            <a:r>
              <a:rPr lang="en-US"/>
              <a:t/>
            </a:r>
          </a:p>
          <a:p>
            <a:pPr lvl="0"/>
            <a:r>
              <a:rPr lang="en-US"/>
              <a:t>Image from fMRIPrep Sample Report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For multi-echo imaging – acquire multiple volumes per RF pulse so you’re at different echo times (time between RF pulse and acquisition)</a:t>
            </a:r>
          </a:p>
          <a:p>
            <a:pPr lvl="0"/>
            <a:r>
              <a:rPr lang="en-US"/>
              <a:t>- T2* - observed decay in signal/relaxation rate (incorporates tissue properties AND magnetic distortions cause by blood oxygenation – aka BOLD)</a:t>
            </a:r>
          </a:p>
          <a:p>
            <a:pPr lvl="0"/>
            <a:r>
              <a:rPr lang="en-US"/>
              <a:t>- Each voxel will have an optimal echo time based on tissue type and hemodynamic response (ie brain activation), etc – by sampling a lot you’re more likely to catch it</a:t>
            </a:r>
          </a:p>
          <a:p>
            <a:pPr lvl="0"/>
            <a:r>
              <a:rPr lang="en-US"/>
              <a:t>-- Early echos have higher signal, later echos have higher sensitivity to BOLD</a:t>
            </a:r>
          </a:p>
          <a:p>
            <a:pPr lvl="0"/>
            <a:r>
              <a:rPr lang="en-US"/>
              <a:t>-- Optimal combination – for each voxel, combine data (weighted average) across all the TE’s you captured to interpolate what the data would be at that voxel’s optimal TE</a:t>
            </a:r>
          </a:p>
          <a:p>
            <a:pPr lvl="0"/>
            <a:r>
              <a:rPr lang="en-US"/>
              <a:t/>
            </a:r>
          </a:p>
          <a:p>
            <a:pPr lvl="0"/>
            <a:r>
              <a:rPr lang="en-US"/>
              <a:t>Images adapted from Kundu, P. (n.d.). How-to use multi-echo data for de-noising | OHBM. Retrieved October 18, 2021, from https://www.pathlms.com/ohbm/courses/5158/sections/7788/video_presentations/75977</a:t>
            </a:r>
          </a:p>
          <a:p>
            <a:pPr lvl="0"/>
            <a:r>
              <a:rPr lang="en-US"/>
              <a:t/>
            </a:r>
          </a:p>
          <a:p>
            <a:pPr lvl="0"/>
            <a:r>
              <a:rPr lang="en-US"/>
              <a:t>tedana’s denoising approach — tedana 0.0.11rc1+9.g4d5c645.dirty documentation. (n.d.). Retrieved October 18, 2021, from https://tedana.readthedocs.io/en/latest/approach.html#optimal-combination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Oxford Primer</a:t>
            </a:r>
          </a:p>
          <a:p>
            <a:pPr lvl="0"/>
            <a:r>
              <a:rPr lang="en-US"/>
              <a:t>fmriprep website</a:t>
            </a:r>
          </a:p>
          <a:p>
            <a:pPr lvl="0"/>
            <a:r>
              <a:rPr lang="en-US"/>
              <a:t>website for traffic light photo</a:t>
            </a:r>
          </a:p>
          <a:p>
            <a:pPr lvl="0"/>
            <a:r>
              <a:rPr lang="en-US"/>
              <a:t>fmriprep nature paper</a:t>
            </a:r>
          </a:p>
          <a:p>
            <a:pPr lvl="0"/>
            <a:r>
              <a:rPr lang="en-US"/>
              <a:t>ICA-AROMA paper</a:t>
            </a:r>
          </a:p>
          <a:p>
            <a:pPr lvl="0"/>
            <a:r>
              <a:rPr lang="en-US"/>
              <a:t>Greve &amp; Fischl, 2009</a:t>
            </a:r>
          </a:p>
          <a:p>
            <a:pPr lvl="0"/>
            <a:r>
              <a:rPr lang="en-US"/>
              <a:t>vovk bias field correction</a:t>
            </a:r>
          </a:p>
          <a:p>
            <a:pPr lvl="0"/>
            <a:r>
              <a:rPr lang="en-US"/>
              <a:t>power 2012</a:t>
            </a:r>
          </a:p>
          <a:p>
            <a:pPr lvl="0"/>
            <a:r>
              <a:rPr lang="en-US"/>
              <a:t>tedana site</a:t>
            </a:r>
          </a:p>
          <a:p>
            <a:pPr lvl="0"/>
            <a:r>
              <a:rPr lang="en-US"/>
              <a:t>kundu video</a:t>
            </a:r>
          </a:p>
          <a:p>
            <a:pPr lvl="0"/>
            <a:r>
              <a:rPr lang="en-US"/>
              <a:t>compcor paper</a:t>
            </a:r>
          </a:p>
          <a:p>
            <a:pPr lvl="0"/>
            <a:r>
              <a:rPr lang="en-US"/>
              <a:t>mriquestions.com</a:t>
            </a:r>
          </a:p>
          <a:p>
            <a:pPr lvl="0"/>
            <a:r>
              <a:rPr lang="en-US"/>
              <a:t>zhang 2001</a:t>
            </a:r>
          </a:p>
          <a:p>
            <a:pPr lvl="0"/>
            <a:r>
              <a:rPr lang="en-US"/>
              <a:t>fmriprep sample report</a:t>
            </a:r>
          </a:p>
          <a:p>
            <a:pPr lvl="0"/>
            <a:r>
              <a:rPr lang="en-US"/>
              <a:t>jenkinson 2001</a:t>
            </a:r>
          </a:p>
          <a:p>
            <a:pPr lvl="0"/>
            <a:r>
              <a:rPr lang="en-US"/>
              <a:t>Esteban et al, 2019</a:t>
            </a:r>
          </a:p>
          <a:p>
            <a:pPr lvl="0"/>
            <a:r>
              <a:rPr lang="en-US"/>
              <a:t>satterthwaite 2012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fmriprep inputs T1w and fMRI data (at minimum) and outputs "cleaned" single-subject data and confounds to use in higher-level analyses</a:t>
            </a:r>
          </a:p>
          <a:p>
            <a:pPr lvl="0"/>
            <a:r>
              <a:rPr lang="en-US"/>
              <a:t/>
            </a:r>
          </a:p>
          <a:p>
            <a:pPr lvl="0"/>
            <a:r>
              <a:rPr lang="en-US"/>
              <a:t>Images from PennLINC nodra subject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An overview of the fMRIPrep workflow</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Structural preprocessing - not really the focus of fmriprep but will use for fmri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Conform T1w images</a:t>
            </a:r>
          </a:p>
          <a:p>
            <a:pPr lvl="0"/>
            <a:r>
              <a:rPr lang="en-US"/>
              <a:t>- Average longitudinal T1w’s into single ref template (assumes no substantial anatomical changes between sessions unless specified)</a:t>
            </a:r>
          </a:p>
          <a:p>
            <a:pPr lvl="0"/>
            <a:r>
              <a:rPr lang="en-US"/>
              <a:t>- Unbiased (all averaged) or aligned to 1st T1w (computationally easier if you have a lot of t1's)</a:t>
            </a:r>
          </a:p>
          <a:p>
            <a:pPr lvl="0"/>
            <a:r>
              <a:rPr lang="en-US"/>
              <a:t>- Now just use like a single t1w going forward</a:t>
            </a:r>
          </a:p>
          <a:p>
            <a:pPr lvl="0"/>
            <a:r>
              <a:rPr lang="en-US"/>
              <a:t>- Don’t do if you expect structural changes (degenerative disease population, kids,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Image from Vovk, U., Pernuš, F.,  Likar, B. (2007). A review of methods for correction of intensity inhomogeneity in MRI. IEEE Transactions on Medical Imaging, 26(3), 405–421. https://doi.org/10.1109/TMI.2006.891486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Images from PennLINC nodra subject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hidden Markov random field model – uses voxel intensity but also probability of a voxel being X tissue based on it’s neighbor’s values</a:t>
            </a:r>
          </a:p>
          <a:p>
            <a:pPr lvl="0"/>
            <a:r>
              <a:rPr lang="en-US"/>
              <a:t>- corrects for RF field inhomogeneities (“bias field estimation and the segmentation are mutually influenced by each other” (Zhang, 2001))</a:t>
            </a:r>
          </a:p>
          <a:p>
            <a:pPr lvl="0"/>
            <a:r>
              <a:rPr lang="en-US"/>
              <a:t/>
            </a:r>
          </a:p>
          <a:p>
            <a:pPr lvl="0"/>
            <a:r>
              <a:rPr lang="en-US"/>
              <a:t>Images from PennLINC nodra subject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0.png" Type="http://schemas.openxmlformats.org/officeDocument/2006/relationships/image"/><Relationship Id="rId4"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4.png" Type="http://schemas.openxmlformats.org/officeDocument/2006/relationships/image"/><Relationship Id="rId4"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9E79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595506" y="2932957"/>
            <a:ext cx="10190029" cy="6749726"/>
          </a:xfrm>
          <a:prstGeom prst="rect">
            <a:avLst/>
          </a:prstGeom>
        </p:spPr>
      </p:pic>
      <p:sp>
        <p:nvSpPr>
          <p:cNvPr name="TextBox 3" id="3"/>
          <p:cNvSpPr txBox="true"/>
          <p:nvPr/>
        </p:nvSpPr>
        <p:spPr>
          <a:xfrm rot="0">
            <a:off x="1028700" y="8362315"/>
            <a:ext cx="3940248" cy="895985"/>
          </a:xfrm>
          <a:prstGeom prst="rect">
            <a:avLst/>
          </a:prstGeom>
        </p:spPr>
        <p:txBody>
          <a:bodyPr anchor="t" rtlCol="false" tIns="0" lIns="0" bIns="0" rIns="0">
            <a:spAutoFit/>
          </a:bodyPr>
          <a:lstStyle/>
          <a:p>
            <a:pPr>
              <a:lnSpc>
                <a:spcPts val="3640"/>
              </a:lnSpc>
            </a:pPr>
            <a:r>
              <a:rPr lang="en-US" sz="2600">
                <a:solidFill>
                  <a:srgbClr val="000000"/>
                </a:solidFill>
                <a:latin typeface="Inter"/>
              </a:rPr>
              <a:t>Presented</a:t>
            </a:r>
            <a:r>
              <a:rPr lang="en-US" sz="2599">
                <a:solidFill>
                  <a:srgbClr val="000000"/>
                </a:solidFill>
                <a:latin typeface="Inter"/>
              </a:rPr>
              <a:t> by</a:t>
            </a:r>
          </a:p>
          <a:p>
            <a:pPr>
              <a:lnSpc>
                <a:spcPts val="3639"/>
              </a:lnSpc>
            </a:pPr>
            <a:r>
              <a:rPr lang="en-US" sz="2600">
                <a:solidFill>
                  <a:srgbClr val="000000"/>
                </a:solidFill>
                <a:latin typeface="Inter Bold"/>
              </a:rPr>
              <a:t>Margaret Gardner</a:t>
            </a:r>
          </a:p>
        </p:txBody>
      </p:sp>
      <p:sp>
        <p:nvSpPr>
          <p:cNvPr name="TextBox 4" id="4"/>
          <p:cNvSpPr txBox="true"/>
          <p:nvPr/>
        </p:nvSpPr>
        <p:spPr>
          <a:xfrm rot="0">
            <a:off x="1028700" y="1704739"/>
            <a:ext cx="9246350" cy="2914650"/>
          </a:xfrm>
          <a:prstGeom prst="rect">
            <a:avLst/>
          </a:prstGeom>
        </p:spPr>
        <p:txBody>
          <a:bodyPr anchor="t" rtlCol="false" tIns="0" lIns="0" bIns="0" rIns="0">
            <a:spAutoFit/>
          </a:bodyPr>
          <a:lstStyle/>
          <a:p>
            <a:pPr>
              <a:lnSpc>
                <a:spcPts val="11519"/>
              </a:lnSpc>
            </a:pPr>
            <a:r>
              <a:rPr lang="en-US" sz="9600">
                <a:solidFill>
                  <a:srgbClr val="000000"/>
                </a:solidFill>
                <a:latin typeface="Hammersmith One"/>
              </a:rPr>
              <a:t>fMRIPrep: An Overview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04</a:t>
              </a:r>
            </a:p>
          </p:txBody>
        </p:sp>
      </p:grpSp>
      <p:pic>
        <p:nvPicPr>
          <p:cNvPr name="Picture 7" id="7"/>
          <p:cNvPicPr>
            <a:picLocks noChangeAspect="true"/>
          </p:cNvPicPr>
          <p:nvPr/>
        </p:nvPicPr>
        <p:blipFill>
          <a:blip r:embed="rId3"/>
          <a:srcRect l="0" t="0" r="0" b="0"/>
          <a:stretch>
            <a:fillRect/>
          </a:stretch>
        </p:blipFill>
        <p:spPr>
          <a:xfrm flipH="false" flipV="false" rot="0">
            <a:off x="10783479" y="817168"/>
            <a:ext cx="5865043" cy="8652663"/>
          </a:xfrm>
          <a:prstGeom prst="rect">
            <a:avLst/>
          </a:prstGeom>
        </p:spPr>
      </p:pic>
      <p:grpSp>
        <p:nvGrpSpPr>
          <p:cNvPr name="Group 8" id="8"/>
          <p:cNvGrpSpPr/>
          <p:nvPr/>
        </p:nvGrpSpPr>
        <p:grpSpPr>
          <a:xfrm rot="0">
            <a:off x="1321303" y="1164773"/>
            <a:ext cx="6036638" cy="2886442"/>
            <a:chOff x="0" y="0"/>
            <a:chExt cx="8048851" cy="3848589"/>
          </a:xfrm>
        </p:grpSpPr>
        <p:sp>
          <p:nvSpPr>
            <p:cNvPr name="TextBox 9" id="9"/>
            <p:cNvSpPr txBox="true"/>
            <p:nvPr/>
          </p:nvSpPr>
          <p:spPr>
            <a:xfrm rot="0">
              <a:off x="0" y="0"/>
              <a:ext cx="8048851" cy="29210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Tissue Segmentation</a:t>
              </a:r>
            </a:p>
          </p:txBody>
        </p:sp>
        <p:sp>
          <p:nvSpPr>
            <p:cNvPr name="TextBox 10" id="10"/>
            <p:cNvSpPr txBox="true"/>
            <p:nvPr/>
          </p:nvSpPr>
          <p:spPr>
            <a:xfrm rot="0">
              <a:off x="0" y="3107756"/>
              <a:ext cx="8048851" cy="740833"/>
            </a:xfrm>
            <a:prstGeom prst="rect">
              <a:avLst/>
            </a:prstGeom>
          </p:spPr>
          <p:txBody>
            <a:bodyPr anchor="t" rtlCol="false" tIns="0" lIns="0" bIns="0" rIns="0">
              <a:spAutoFit/>
            </a:bodyPr>
            <a:lstStyle/>
            <a:p>
              <a:pPr>
                <a:lnSpc>
                  <a:spcPts val="4550"/>
                </a:lnSpc>
              </a:pPr>
            </a:p>
          </p:txBody>
        </p:sp>
      </p:grpSp>
      <p:grpSp>
        <p:nvGrpSpPr>
          <p:cNvPr name="Group 11" id="11"/>
          <p:cNvGrpSpPr/>
          <p:nvPr/>
        </p:nvGrpSpPr>
        <p:grpSpPr>
          <a:xfrm rot="0">
            <a:off x="1321303" y="6177068"/>
            <a:ext cx="6187295" cy="3081232"/>
            <a:chOff x="0" y="0"/>
            <a:chExt cx="8249727" cy="4108309"/>
          </a:xfrm>
        </p:grpSpPr>
        <p:sp>
          <p:nvSpPr>
            <p:cNvPr name="TextBox 12" id="12"/>
            <p:cNvSpPr txBox="true"/>
            <p:nvPr/>
          </p:nvSpPr>
          <p:spPr>
            <a:xfrm rot="0">
              <a:off x="0" y="1372094"/>
              <a:ext cx="8249727" cy="27362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Uses </a:t>
              </a:r>
              <a:r>
                <a:rPr lang="en-US" sz="2100">
                  <a:solidFill>
                    <a:srgbClr val="000000"/>
                  </a:solidFill>
                  <a:latin typeface="Inter Italics"/>
                </a:rPr>
                <a:t>fast</a:t>
              </a:r>
              <a:r>
                <a:rPr lang="en-US" sz="2100">
                  <a:solidFill>
                    <a:srgbClr val="000000"/>
                  </a:solidFill>
                  <a:latin typeface="Inter"/>
                </a:rPr>
                <a:t> from FSL</a:t>
              </a:r>
            </a:p>
            <a:p>
              <a:pPr marL="453390" indent="-226695" lvl="1">
                <a:lnSpc>
                  <a:spcPts val="2730"/>
                </a:lnSpc>
                <a:buFont typeface="Arial"/>
                <a:buChar char="•"/>
              </a:pPr>
              <a:r>
                <a:rPr lang="en-US" sz="2100">
                  <a:solidFill>
                    <a:srgbClr val="000000"/>
                  </a:solidFill>
                  <a:latin typeface="Inter"/>
                </a:rPr>
                <a:t>Model classifies tissue based on the voxel's intensity and the intensity of neighboring voxels</a:t>
              </a:r>
            </a:p>
            <a:p>
              <a:pPr marL="453390" indent="-226695" lvl="1">
                <a:lnSpc>
                  <a:spcPts val="2730"/>
                </a:lnSpc>
                <a:buFont typeface="Arial"/>
                <a:buChar char="•"/>
              </a:pPr>
              <a:r>
                <a:rPr lang="en-US" sz="2100">
                  <a:solidFill>
                    <a:srgbClr val="000000"/>
                  </a:solidFill>
                  <a:latin typeface="Inter"/>
                </a:rPr>
                <a:t>Reciprocally incorporates/assesses magnetic field inhomogeneity </a:t>
              </a:r>
            </a:p>
          </p:txBody>
        </p:sp>
        <p:sp>
          <p:nvSpPr>
            <p:cNvPr name="TextBox 13" id="13"/>
            <p:cNvSpPr txBox="true"/>
            <p:nvPr/>
          </p:nvSpPr>
          <p:spPr>
            <a:xfrm rot="0">
              <a:off x="0" y="-28575"/>
              <a:ext cx="8249727" cy="10293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Divides image into tissue types (white matter, gray matter, CSF)</a:t>
              </a:r>
            </a:p>
          </p:txBody>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05</a:t>
              </a:r>
            </a:p>
          </p:txBody>
        </p:sp>
      </p:grpSp>
      <p:grpSp>
        <p:nvGrpSpPr>
          <p:cNvPr name="Group 7" id="7"/>
          <p:cNvGrpSpPr/>
          <p:nvPr/>
        </p:nvGrpSpPr>
        <p:grpSpPr>
          <a:xfrm rot="0">
            <a:off x="1321303" y="1373804"/>
            <a:ext cx="6036638" cy="1791067"/>
            <a:chOff x="0" y="0"/>
            <a:chExt cx="8048851" cy="2388089"/>
          </a:xfrm>
        </p:grpSpPr>
        <p:sp>
          <p:nvSpPr>
            <p:cNvPr name="TextBox 8" id="8"/>
            <p:cNvSpPr txBox="true"/>
            <p:nvPr/>
          </p:nvSpPr>
          <p:spPr>
            <a:xfrm rot="0">
              <a:off x="0" y="0"/>
              <a:ext cx="8048851" cy="14605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Normalization</a:t>
              </a:r>
            </a:p>
          </p:txBody>
        </p:sp>
        <p:sp>
          <p:nvSpPr>
            <p:cNvPr name="TextBox 9" id="9"/>
            <p:cNvSpPr txBox="true"/>
            <p:nvPr/>
          </p:nvSpPr>
          <p:spPr>
            <a:xfrm rot="0">
              <a:off x="0" y="1647256"/>
              <a:ext cx="8048851" cy="740833"/>
            </a:xfrm>
            <a:prstGeom prst="rect">
              <a:avLst/>
            </a:prstGeom>
          </p:spPr>
          <p:txBody>
            <a:bodyPr anchor="t" rtlCol="false" tIns="0" lIns="0" bIns="0" rIns="0">
              <a:spAutoFit/>
            </a:bodyPr>
            <a:lstStyle/>
            <a:p>
              <a:pPr>
                <a:lnSpc>
                  <a:spcPts val="4550"/>
                </a:lnSpc>
              </a:pPr>
            </a:p>
          </p:txBody>
        </p:sp>
      </p:grpSp>
      <p:grpSp>
        <p:nvGrpSpPr>
          <p:cNvPr name="Group 10" id="10"/>
          <p:cNvGrpSpPr/>
          <p:nvPr/>
        </p:nvGrpSpPr>
        <p:grpSpPr>
          <a:xfrm rot="0">
            <a:off x="1321303" y="6129443"/>
            <a:ext cx="6187295" cy="3128857"/>
            <a:chOff x="0" y="0"/>
            <a:chExt cx="8249727" cy="4171809"/>
          </a:xfrm>
        </p:grpSpPr>
        <p:sp>
          <p:nvSpPr>
            <p:cNvPr name="TextBox 11" id="11"/>
            <p:cNvSpPr txBox="true"/>
            <p:nvPr/>
          </p:nvSpPr>
          <p:spPr>
            <a:xfrm rot="0">
              <a:off x="0" y="1892794"/>
              <a:ext cx="8249727" cy="22790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Uses </a:t>
              </a:r>
              <a:r>
                <a:rPr lang="en-US" sz="2100">
                  <a:solidFill>
                    <a:srgbClr val="000000"/>
                  </a:solidFill>
                  <a:latin typeface="Inter Italics"/>
                </a:rPr>
                <a:t>antsRegistration</a:t>
              </a:r>
              <a:r>
                <a:rPr lang="en-US" sz="2100">
                  <a:solidFill>
                    <a:srgbClr val="000000"/>
                  </a:solidFill>
                  <a:latin typeface="Inter"/>
                </a:rPr>
                <a:t> from ANTs</a:t>
              </a:r>
            </a:p>
            <a:p>
              <a:pPr marL="453390" indent="-226695" lvl="1">
                <a:lnSpc>
                  <a:spcPts val="2730"/>
                </a:lnSpc>
                <a:buFont typeface="Arial"/>
                <a:buChar char="•"/>
              </a:pPr>
              <a:r>
                <a:rPr lang="en-US" sz="2100">
                  <a:solidFill>
                    <a:srgbClr val="000000"/>
                  </a:solidFill>
                  <a:latin typeface="Inter"/>
                </a:rPr>
                <a:t>Non-linear resampling</a:t>
              </a:r>
            </a:p>
            <a:p>
              <a:pPr marL="453390" indent="-226695" lvl="1">
                <a:lnSpc>
                  <a:spcPts val="2730"/>
                </a:lnSpc>
                <a:buFont typeface="Arial"/>
                <a:buChar char="•"/>
              </a:pPr>
              <a:r>
                <a:rPr lang="en-US" sz="2100">
                  <a:solidFill>
                    <a:srgbClr val="000000"/>
                  </a:solidFill>
                  <a:latin typeface="Inter"/>
                </a:rPr>
                <a:t>Can chose from standard or nonstandard templates ("spaces")</a:t>
              </a:r>
            </a:p>
            <a:p>
              <a:pPr marL="453390" indent="-226695" lvl="1">
                <a:lnSpc>
                  <a:spcPts val="2730"/>
                </a:lnSpc>
                <a:buFont typeface="Arial"/>
                <a:buChar char="•"/>
              </a:pPr>
              <a:r>
                <a:rPr lang="en-US" sz="2100">
                  <a:solidFill>
                    <a:srgbClr val="000000"/>
                  </a:solidFill>
                  <a:latin typeface="Inter"/>
                </a:rPr>
                <a:t>Keeps original resolution (unless specified)</a:t>
              </a:r>
            </a:p>
          </p:txBody>
        </p:sp>
        <p:sp>
          <p:nvSpPr>
            <p:cNvPr name="TextBox 12" id="12"/>
            <p:cNvSpPr txBox="true"/>
            <p:nvPr/>
          </p:nvSpPr>
          <p:spPr>
            <a:xfrm rot="0">
              <a:off x="0" y="-28575"/>
              <a:ext cx="8249727" cy="15500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Fits subject's anatomical image to a standard template so you can compare between individuals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06</a:t>
              </a:r>
            </a:p>
          </p:txBody>
        </p:sp>
      </p:grpSp>
      <p:pic>
        <p:nvPicPr>
          <p:cNvPr name="Picture 7" id="7"/>
          <p:cNvPicPr>
            <a:picLocks noChangeAspect="true"/>
          </p:cNvPicPr>
          <p:nvPr/>
        </p:nvPicPr>
        <p:blipFill>
          <a:blip r:embed="rId3"/>
          <a:srcRect l="27810" t="0" r="43099" b="0"/>
          <a:stretch>
            <a:fillRect/>
          </a:stretch>
        </p:blipFill>
        <p:spPr>
          <a:xfrm flipH="false" flipV="false" rot="0">
            <a:off x="10749612" y="818059"/>
            <a:ext cx="5932776" cy="8650881"/>
          </a:xfrm>
          <a:prstGeom prst="rect">
            <a:avLst/>
          </a:prstGeom>
        </p:spPr>
      </p:pic>
      <p:grpSp>
        <p:nvGrpSpPr>
          <p:cNvPr name="Group 8" id="8"/>
          <p:cNvGrpSpPr/>
          <p:nvPr/>
        </p:nvGrpSpPr>
        <p:grpSpPr>
          <a:xfrm rot="0">
            <a:off x="1321303" y="1373804"/>
            <a:ext cx="6036638" cy="2886442"/>
            <a:chOff x="0" y="0"/>
            <a:chExt cx="8048851" cy="3848589"/>
          </a:xfrm>
        </p:grpSpPr>
        <p:sp>
          <p:nvSpPr>
            <p:cNvPr name="TextBox 9" id="9"/>
            <p:cNvSpPr txBox="true"/>
            <p:nvPr/>
          </p:nvSpPr>
          <p:spPr>
            <a:xfrm rot="0">
              <a:off x="0" y="0"/>
              <a:ext cx="8048851" cy="29210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Surface Preprocessing</a:t>
              </a:r>
            </a:p>
          </p:txBody>
        </p:sp>
        <p:sp>
          <p:nvSpPr>
            <p:cNvPr name="TextBox 10" id="10"/>
            <p:cNvSpPr txBox="true"/>
            <p:nvPr/>
          </p:nvSpPr>
          <p:spPr>
            <a:xfrm rot="0">
              <a:off x="0" y="3107756"/>
              <a:ext cx="8048851" cy="740833"/>
            </a:xfrm>
            <a:prstGeom prst="rect">
              <a:avLst/>
            </a:prstGeom>
          </p:spPr>
          <p:txBody>
            <a:bodyPr anchor="t" rtlCol="false" tIns="0" lIns="0" bIns="0" rIns="0">
              <a:spAutoFit/>
            </a:bodyPr>
            <a:lstStyle/>
            <a:p>
              <a:pPr>
                <a:lnSpc>
                  <a:spcPts val="4550"/>
                </a:lnSpc>
              </a:pPr>
            </a:p>
          </p:txBody>
        </p:sp>
      </p:grpSp>
      <p:grpSp>
        <p:nvGrpSpPr>
          <p:cNvPr name="Group 11" id="11"/>
          <p:cNvGrpSpPr/>
          <p:nvPr/>
        </p:nvGrpSpPr>
        <p:grpSpPr>
          <a:xfrm rot="0">
            <a:off x="1321303" y="6081818"/>
            <a:ext cx="6187295" cy="3176482"/>
            <a:chOff x="0" y="0"/>
            <a:chExt cx="8249727" cy="4235309"/>
          </a:xfrm>
        </p:grpSpPr>
        <p:sp>
          <p:nvSpPr>
            <p:cNvPr name="TextBox 12" id="12"/>
            <p:cNvSpPr txBox="true"/>
            <p:nvPr/>
          </p:nvSpPr>
          <p:spPr>
            <a:xfrm rot="0">
              <a:off x="0" y="2413494"/>
              <a:ext cx="8249727" cy="18218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Uses </a:t>
              </a:r>
              <a:r>
                <a:rPr lang="en-US" sz="2100">
                  <a:solidFill>
                    <a:srgbClr val="000000"/>
                  </a:solidFill>
                  <a:latin typeface="Inter Italics"/>
                </a:rPr>
                <a:t>recon-all</a:t>
              </a:r>
              <a:r>
                <a:rPr lang="en-US" sz="2100">
                  <a:solidFill>
                    <a:srgbClr val="000000"/>
                  </a:solidFill>
                  <a:latin typeface="Inter"/>
                </a:rPr>
                <a:t> from FreeSurfer</a:t>
              </a:r>
            </a:p>
            <a:p>
              <a:pPr marL="453390" indent="-226695" lvl="1">
                <a:lnSpc>
                  <a:spcPts val="2730"/>
                </a:lnSpc>
                <a:buFont typeface="Arial"/>
                <a:buChar char="•"/>
              </a:pPr>
              <a:r>
                <a:rPr lang="en-US" sz="2100">
                  <a:solidFill>
                    <a:srgbClr val="000000"/>
                  </a:solidFill>
                  <a:latin typeface="Inter"/>
                </a:rPr>
                <a:t>Also calculates *.midthickness surfaces</a:t>
              </a:r>
            </a:p>
            <a:p>
              <a:pPr marL="453390" indent="-226695" lvl="1">
                <a:lnSpc>
                  <a:spcPts val="2730"/>
                </a:lnSpc>
                <a:buFont typeface="Arial"/>
                <a:buChar char="•"/>
              </a:pPr>
              <a:r>
                <a:rPr lang="en-US" sz="2100">
                  <a:solidFill>
                    <a:srgbClr val="000000"/>
                  </a:solidFill>
                  <a:latin typeface="Inter"/>
                </a:rPr>
                <a:t>Saves surfaces in GIFTI format</a:t>
              </a:r>
            </a:p>
            <a:p>
              <a:pPr marL="453390" indent="-226695" lvl="1">
                <a:lnSpc>
                  <a:spcPts val="2730"/>
                </a:lnSpc>
                <a:buFont typeface="Arial"/>
                <a:buChar char="•"/>
              </a:pPr>
              <a:r>
                <a:rPr lang="en-US" sz="2100">
                  <a:solidFill>
                    <a:srgbClr val="000000"/>
                  </a:solidFill>
                  <a:latin typeface="Inter"/>
                </a:rPr>
                <a:t>Uses T2w image if available</a:t>
              </a:r>
            </a:p>
          </p:txBody>
        </p:sp>
        <p:sp>
          <p:nvSpPr>
            <p:cNvPr name="TextBox 13" id="13"/>
            <p:cNvSpPr txBox="true"/>
            <p:nvPr/>
          </p:nvSpPr>
          <p:spPr>
            <a:xfrm rot="0">
              <a:off x="0" y="-28575"/>
              <a:ext cx="8249727" cy="20707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Optional assessment of boundary between white and gray matter (wm surface) and the cortical surface (pial surface)</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07</a:t>
              </a:r>
            </a:p>
          </p:txBody>
        </p:sp>
      </p:grpSp>
      <p:pic>
        <p:nvPicPr>
          <p:cNvPr name="Picture 7" id="7"/>
          <p:cNvPicPr>
            <a:picLocks noChangeAspect="true"/>
          </p:cNvPicPr>
          <p:nvPr/>
        </p:nvPicPr>
        <p:blipFill>
          <a:blip r:embed="rId3"/>
          <a:srcRect l="1098" t="0" r="1098" b="0"/>
          <a:stretch>
            <a:fillRect/>
          </a:stretch>
        </p:blipFill>
        <p:spPr>
          <a:xfrm flipH="false" flipV="false" rot="0">
            <a:off x="9526325" y="4042214"/>
            <a:ext cx="8379349" cy="2202572"/>
          </a:xfrm>
          <a:prstGeom prst="rect">
            <a:avLst/>
          </a:prstGeom>
        </p:spPr>
      </p:pic>
      <p:grpSp>
        <p:nvGrpSpPr>
          <p:cNvPr name="Group 8" id="8"/>
          <p:cNvGrpSpPr/>
          <p:nvPr/>
        </p:nvGrpSpPr>
        <p:grpSpPr>
          <a:xfrm rot="0">
            <a:off x="1321303" y="1373804"/>
            <a:ext cx="6036638" cy="2886442"/>
            <a:chOff x="0" y="0"/>
            <a:chExt cx="8048851" cy="3848589"/>
          </a:xfrm>
        </p:grpSpPr>
        <p:sp>
          <p:nvSpPr>
            <p:cNvPr name="TextBox 9" id="9"/>
            <p:cNvSpPr txBox="true"/>
            <p:nvPr/>
          </p:nvSpPr>
          <p:spPr>
            <a:xfrm rot="0">
              <a:off x="0" y="0"/>
              <a:ext cx="8048851" cy="29210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Refine Brain Mask</a:t>
              </a:r>
            </a:p>
          </p:txBody>
        </p:sp>
        <p:sp>
          <p:nvSpPr>
            <p:cNvPr name="TextBox 10" id="10"/>
            <p:cNvSpPr txBox="true"/>
            <p:nvPr/>
          </p:nvSpPr>
          <p:spPr>
            <a:xfrm rot="0">
              <a:off x="0" y="3107756"/>
              <a:ext cx="8048851" cy="740833"/>
            </a:xfrm>
            <a:prstGeom prst="rect">
              <a:avLst/>
            </a:prstGeom>
          </p:spPr>
          <p:txBody>
            <a:bodyPr anchor="t" rtlCol="false" tIns="0" lIns="0" bIns="0" rIns="0">
              <a:spAutoFit/>
            </a:bodyPr>
            <a:lstStyle/>
            <a:p>
              <a:pPr>
                <a:lnSpc>
                  <a:spcPts val="4550"/>
                </a:lnSpc>
              </a:pPr>
            </a:p>
          </p:txBody>
        </p:sp>
      </p:grpSp>
      <p:grpSp>
        <p:nvGrpSpPr>
          <p:cNvPr name="Group 11" id="11"/>
          <p:cNvGrpSpPr/>
          <p:nvPr/>
        </p:nvGrpSpPr>
        <p:grpSpPr>
          <a:xfrm rot="0">
            <a:off x="1321303" y="6472343"/>
            <a:ext cx="6187295" cy="2785957"/>
            <a:chOff x="0" y="0"/>
            <a:chExt cx="8249727" cy="3714609"/>
          </a:xfrm>
        </p:grpSpPr>
        <p:sp>
          <p:nvSpPr>
            <p:cNvPr name="TextBox 12" id="12"/>
            <p:cNvSpPr txBox="true"/>
            <p:nvPr/>
          </p:nvSpPr>
          <p:spPr>
            <a:xfrm rot="0">
              <a:off x="0" y="1892794"/>
              <a:ext cx="8249727" cy="18218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Uses a custom adaptation of Mindboggle's hybrid segmentation algorithm </a:t>
              </a:r>
            </a:p>
            <a:p>
              <a:pPr marL="453390" indent="-226695" lvl="1">
                <a:lnSpc>
                  <a:spcPts val="2730"/>
                </a:lnSpc>
                <a:buFont typeface="Arial"/>
                <a:buChar char="•"/>
              </a:pPr>
              <a:r>
                <a:rPr lang="en-US" sz="2100">
                  <a:solidFill>
                    <a:srgbClr val="000000"/>
                  </a:solidFill>
                  <a:latin typeface="Inter"/>
                </a:rPr>
                <a:t>Unifies ANTs and FreeSurfer segmentations for the most accurate results</a:t>
              </a:r>
            </a:p>
          </p:txBody>
        </p:sp>
        <p:sp>
          <p:nvSpPr>
            <p:cNvPr name="TextBox 13" id="13"/>
            <p:cNvSpPr txBox="true"/>
            <p:nvPr/>
          </p:nvSpPr>
          <p:spPr>
            <a:xfrm rot="0">
              <a:off x="0" y="-28575"/>
              <a:ext cx="8249727" cy="15500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Cleans up the brain mask calculated by brain extraction based on the surface segmentation</a:t>
              </a:r>
            </a:p>
          </p:txBody>
        </p:sp>
      </p:grpSp>
      <p:sp>
        <p:nvSpPr>
          <p:cNvPr name="TextBox 14" id="14"/>
          <p:cNvSpPr txBox="true"/>
          <p:nvPr/>
        </p:nvSpPr>
        <p:spPr>
          <a:xfrm rot="0">
            <a:off x="11718379" y="6338993"/>
            <a:ext cx="6187295"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Klein et al, 2017</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028700" y="8287436"/>
            <a:ext cx="16230600" cy="1371600"/>
          </a:xfrm>
          <a:prstGeom prst="rect">
            <a:avLst/>
          </a:prstGeom>
        </p:spPr>
        <p:txBody>
          <a:bodyPr anchor="t" rtlCol="false" tIns="0" lIns="0" bIns="0" rIns="0">
            <a:spAutoFit/>
          </a:bodyPr>
          <a:lstStyle/>
          <a:p>
            <a:pPr>
              <a:lnSpc>
                <a:spcPts val="10800"/>
              </a:lnSpc>
            </a:pPr>
            <a:r>
              <a:rPr lang="en-US" sz="9000">
                <a:solidFill>
                  <a:srgbClr val="094850"/>
                </a:solidFill>
                <a:latin typeface="Hammersmith One"/>
              </a:rPr>
              <a:t>Functional Workflow</a:t>
            </a:r>
          </a:p>
        </p:txBody>
      </p:sp>
      <p:grpSp>
        <p:nvGrpSpPr>
          <p:cNvPr name="Group 3" id="3"/>
          <p:cNvGrpSpPr/>
          <p:nvPr/>
        </p:nvGrpSpPr>
        <p:grpSpPr>
          <a:xfrm rot="0">
            <a:off x="6926990" y="1028765"/>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05</a:t>
              </a:r>
            </a:p>
          </p:txBody>
        </p:sp>
      </p:grpSp>
      <p:grpSp>
        <p:nvGrpSpPr>
          <p:cNvPr name="Group 7" id="7"/>
          <p:cNvGrpSpPr/>
          <p:nvPr/>
        </p:nvGrpSpPr>
        <p:grpSpPr>
          <a:xfrm rot="0">
            <a:off x="11860163" y="1028765"/>
            <a:ext cx="1084140" cy="1091283"/>
            <a:chOff x="0" y="0"/>
            <a:chExt cx="1445520" cy="1455045"/>
          </a:xfrm>
        </p:grpSpPr>
        <p:grpSp>
          <p:nvGrpSpPr>
            <p:cNvPr name="Group 8" id="8"/>
            <p:cNvGrpSpPr/>
            <p:nvPr/>
          </p:nvGrpSpPr>
          <p:grpSpPr>
            <a:xfrm rot="0">
              <a:off x="0" y="0"/>
              <a:ext cx="1445520" cy="1455045"/>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10" id="10"/>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06</a:t>
              </a:r>
            </a:p>
          </p:txBody>
        </p:sp>
      </p:grpSp>
      <p:grpSp>
        <p:nvGrpSpPr>
          <p:cNvPr name="Group 11" id="11"/>
          <p:cNvGrpSpPr/>
          <p:nvPr/>
        </p:nvGrpSpPr>
        <p:grpSpPr>
          <a:xfrm rot="0">
            <a:off x="14598614" y="1028765"/>
            <a:ext cx="1084140" cy="1091283"/>
            <a:chOff x="0" y="0"/>
            <a:chExt cx="1445520" cy="1455045"/>
          </a:xfrm>
        </p:grpSpPr>
        <p:grpSp>
          <p:nvGrpSpPr>
            <p:cNvPr name="Group 12" id="12"/>
            <p:cNvGrpSpPr/>
            <p:nvPr/>
          </p:nvGrpSpPr>
          <p:grpSpPr>
            <a:xfrm rot="0">
              <a:off x="0" y="0"/>
              <a:ext cx="1445520" cy="145504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14" id="14"/>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07</a:t>
              </a:r>
            </a:p>
          </p:txBody>
        </p:sp>
      </p:grpSp>
      <p:grpSp>
        <p:nvGrpSpPr>
          <p:cNvPr name="Group 15" id="15"/>
          <p:cNvGrpSpPr/>
          <p:nvPr/>
        </p:nvGrpSpPr>
        <p:grpSpPr>
          <a:xfrm rot="0">
            <a:off x="1219630" y="4172636"/>
            <a:ext cx="1084140" cy="1091283"/>
            <a:chOff x="0" y="0"/>
            <a:chExt cx="1445520" cy="1455045"/>
          </a:xfrm>
        </p:grpSpPr>
        <p:grpSp>
          <p:nvGrpSpPr>
            <p:cNvPr name="Group 16" id="16"/>
            <p:cNvGrpSpPr/>
            <p:nvPr/>
          </p:nvGrpSpPr>
          <p:grpSpPr>
            <a:xfrm rot="0">
              <a:off x="0" y="0"/>
              <a:ext cx="1445520" cy="1455045"/>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18" id="18"/>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01</a:t>
              </a:r>
            </a:p>
          </p:txBody>
        </p:sp>
      </p:grpSp>
      <p:grpSp>
        <p:nvGrpSpPr>
          <p:cNvPr name="Group 19" id="19"/>
          <p:cNvGrpSpPr/>
          <p:nvPr/>
        </p:nvGrpSpPr>
        <p:grpSpPr>
          <a:xfrm rot="0">
            <a:off x="2889575" y="4172636"/>
            <a:ext cx="1084140" cy="1091283"/>
            <a:chOff x="0" y="0"/>
            <a:chExt cx="1445520" cy="1455045"/>
          </a:xfrm>
        </p:grpSpPr>
        <p:grpSp>
          <p:nvGrpSpPr>
            <p:cNvPr name="Group 20" id="20"/>
            <p:cNvGrpSpPr/>
            <p:nvPr/>
          </p:nvGrpSpPr>
          <p:grpSpPr>
            <a:xfrm rot="0">
              <a:off x="0" y="0"/>
              <a:ext cx="1445520" cy="1455045"/>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22" id="22"/>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02</a:t>
              </a:r>
            </a:p>
          </p:txBody>
        </p:sp>
      </p:grpSp>
      <p:grpSp>
        <p:nvGrpSpPr>
          <p:cNvPr name="Group 23" id="23"/>
          <p:cNvGrpSpPr/>
          <p:nvPr/>
        </p:nvGrpSpPr>
        <p:grpSpPr>
          <a:xfrm rot="0">
            <a:off x="4559519" y="4172636"/>
            <a:ext cx="1084140" cy="1091283"/>
            <a:chOff x="0" y="0"/>
            <a:chExt cx="1445520" cy="1455045"/>
          </a:xfrm>
        </p:grpSpPr>
        <p:grpSp>
          <p:nvGrpSpPr>
            <p:cNvPr name="Group 24" id="24"/>
            <p:cNvGrpSpPr/>
            <p:nvPr/>
          </p:nvGrpSpPr>
          <p:grpSpPr>
            <a:xfrm rot="0">
              <a:off x="0" y="0"/>
              <a:ext cx="1445520" cy="1455045"/>
              <a:chOff x="0" y="0"/>
              <a:chExt cx="6350000" cy="6350000"/>
            </a:xfrm>
          </p:grpSpPr>
          <p:sp>
            <p:nvSpPr>
              <p:cNvPr name="Freeform 25" id="2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26" id="2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03</a:t>
              </a:r>
            </a:p>
          </p:txBody>
        </p:sp>
      </p:grpSp>
      <p:grpSp>
        <p:nvGrpSpPr>
          <p:cNvPr name="Group 27" id="27"/>
          <p:cNvGrpSpPr/>
          <p:nvPr/>
        </p:nvGrpSpPr>
        <p:grpSpPr>
          <a:xfrm rot="0">
            <a:off x="6229463" y="4172636"/>
            <a:ext cx="1084140" cy="1091283"/>
            <a:chOff x="0" y="0"/>
            <a:chExt cx="1445520" cy="1455045"/>
          </a:xfrm>
        </p:grpSpPr>
        <p:grpSp>
          <p:nvGrpSpPr>
            <p:cNvPr name="Group 28" id="28"/>
            <p:cNvGrpSpPr/>
            <p:nvPr/>
          </p:nvGrpSpPr>
          <p:grpSpPr>
            <a:xfrm rot="0">
              <a:off x="0" y="0"/>
              <a:ext cx="1445520" cy="1455045"/>
              <a:chOff x="0" y="0"/>
              <a:chExt cx="6350000" cy="6350000"/>
            </a:xfrm>
          </p:grpSpPr>
          <p:sp>
            <p:nvSpPr>
              <p:cNvPr name="Freeform 29" id="2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30" id="30"/>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04</a:t>
              </a:r>
            </a:p>
          </p:txBody>
        </p:sp>
      </p:grpSp>
      <p:grpSp>
        <p:nvGrpSpPr>
          <p:cNvPr name="Group 31" id="31"/>
          <p:cNvGrpSpPr/>
          <p:nvPr/>
        </p:nvGrpSpPr>
        <p:grpSpPr>
          <a:xfrm rot="0">
            <a:off x="8864579" y="5974883"/>
            <a:ext cx="1084140" cy="1091283"/>
            <a:chOff x="0" y="0"/>
            <a:chExt cx="1445520" cy="1455045"/>
          </a:xfrm>
        </p:grpSpPr>
        <p:grpSp>
          <p:nvGrpSpPr>
            <p:cNvPr name="Group 32" id="32"/>
            <p:cNvGrpSpPr/>
            <p:nvPr/>
          </p:nvGrpSpPr>
          <p:grpSpPr>
            <a:xfrm rot="0">
              <a:off x="0" y="0"/>
              <a:ext cx="1445520" cy="1455045"/>
              <a:chOff x="0" y="0"/>
              <a:chExt cx="6350000" cy="6350000"/>
            </a:xfrm>
          </p:grpSpPr>
          <p:sp>
            <p:nvSpPr>
              <p:cNvPr name="Freeform 33" id="3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34" id="34"/>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05</a:t>
              </a:r>
            </a:p>
          </p:txBody>
        </p:sp>
      </p:grpSp>
      <p:grpSp>
        <p:nvGrpSpPr>
          <p:cNvPr name="Group 35" id="35"/>
          <p:cNvGrpSpPr/>
          <p:nvPr/>
        </p:nvGrpSpPr>
        <p:grpSpPr>
          <a:xfrm rot="0">
            <a:off x="8852609" y="4153586"/>
            <a:ext cx="1084140" cy="1091283"/>
            <a:chOff x="0" y="0"/>
            <a:chExt cx="1445520" cy="1455045"/>
          </a:xfrm>
        </p:grpSpPr>
        <p:grpSp>
          <p:nvGrpSpPr>
            <p:cNvPr name="Group 36" id="36"/>
            <p:cNvGrpSpPr/>
            <p:nvPr/>
          </p:nvGrpSpPr>
          <p:grpSpPr>
            <a:xfrm rot="0">
              <a:off x="0" y="0"/>
              <a:ext cx="1445520" cy="1455045"/>
              <a:chOff x="0" y="0"/>
              <a:chExt cx="6350000" cy="6350000"/>
            </a:xfrm>
          </p:grpSpPr>
          <p:sp>
            <p:nvSpPr>
              <p:cNvPr name="Freeform 37" id="3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38" id="38"/>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06</a:t>
              </a:r>
            </a:p>
          </p:txBody>
        </p:sp>
      </p:grpSp>
      <p:grpSp>
        <p:nvGrpSpPr>
          <p:cNvPr name="Group 39" id="39"/>
          <p:cNvGrpSpPr/>
          <p:nvPr/>
        </p:nvGrpSpPr>
        <p:grpSpPr>
          <a:xfrm rot="0">
            <a:off x="8833559" y="2702494"/>
            <a:ext cx="1084140" cy="1091283"/>
            <a:chOff x="0" y="0"/>
            <a:chExt cx="1445520" cy="1455045"/>
          </a:xfrm>
        </p:grpSpPr>
        <p:grpSp>
          <p:nvGrpSpPr>
            <p:cNvPr name="Group 40" id="40"/>
            <p:cNvGrpSpPr/>
            <p:nvPr/>
          </p:nvGrpSpPr>
          <p:grpSpPr>
            <a:xfrm rot="0">
              <a:off x="0" y="0"/>
              <a:ext cx="1445520" cy="1455045"/>
              <a:chOff x="0" y="0"/>
              <a:chExt cx="6350000" cy="6350000"/>
            </a:xfrm>
          </p:grpSpPr>
          <p:sp>
            <p:nvSpPr>
              <p:cNvPr name="Freeform 41" id="4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42" id="42"/>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07</a:t>
              </a:r>
            </a:p>
          </p:txBody>
        </p:sp>
      </p:grpSp>
      <p:grpSp>
        <p:nvGrpSpPr>
          <p:cNvPr name="Group 43" id="43"/>
          <p:cNvGrpSpPr/>
          <p:nvPr/>
        </p:nvGrpSpPr>
        <p:grpSpPr>
          <a:xfrm rot="0">
            <a:off x="11878865" y="4153586"/>
            <a:ext cx="1084140" cy="1091283"/>
            <a:chOff x="0" y="0"/>
            <a:chExt cx="1445520" cy="1455045"/>
          </a:xfrm>
        </p:grpSpPr>
        <p:grpSp>
          <p:nvGrpSpPr>
            <p:cNvPr name="Group 44" id="44"/>
            <p:cNvGrpSpPr/>
            <p:nvPr/>
          </p:nvGrpSpPr>
          <p:grpSpPr>
            <a:xfrm rot="0">
              <a:off x="0" y="0"/>
              <a:ext cx="1445520" cy="1455045"/>
              <a:chOff x="0" y="0"/>
              <a:chExt cx="6350000" cy="6350000"/>
            </a:xfrm>
          </p:grpSpPr>
          <p:sp>
            <p:nvSpPr>
              <p:cNvPr name="Freeform 45" id="4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46" id="4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08</a:t>
              </a:r>
            </a:p>
          </p:txBody>
        </p:sp>
      </p:grpSp>
      <p:grpSp>
        <p:nvGrpSpPr>
          <p:cNvPr name="Group 47" id="47"/>
          <p:cNvGrpSpPr/>
          <p:nvPr/>
        </p:nvGrpSpPr>
        <p:grpSpPr>
          <a:xfrm rot="0">
            <a:off x="11868188" y="5974883"/>
            <a:ext cx="1084140" cy="1091283"/>
            <a:chOff x="0" y="0"/>
            <a:chExt cx="1445520" cy="1455045"/>
          </a:xfrm>
        </p:grpSpPr>
        <p:grpSp>
          <p:nvGrpSpPr>
            <p:cNvPr name="Group 48" id="48"/>
            <p:cNvGrpSpPr/>
            <p:nvPr/>
          </p:nvGrpSpPr>
          <p:grpSpPr>
            <a:xfrm rot="0">
              <a:off x="0" y="0"/>
              <a:ext cx="1445520" cy="1455045"/>
              <a:chOff x="0" y="0"/>
              <a:chExt cx="6350000" cy="6350000"/>
            </a:xfrm>
          </p:grpSpPr>
          <p:sp>
            <p:nvSpPr>
              <p:cNvPr name="Freeform 49" id="4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50" id="50"/>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09</a:t>
              </a:r>
            </a:p>
          </p:txBody>
        </p:sp>
      </p:grpSp>
      <p:grpSp>
        <p:nvGrpSpPr>
          <p:cNvPr name="Group 51" id="51"/>
          <p:cNvGrpSpPr/>
          <p:nvPr/>
        </p:nvGrpSpPr>
        <p:grpSpPr>
          <a:xfrm rot="0">
            <a:off x="16493120" y="4320106"/>
            <a:ext cx="1084140" cy="1091283"/>
            <a:chOff x="0" y="0"/>
            <a:chExt cx="1445520" cy="1455045"/>
          </a:xfrm>
        </p:grpSpPr>
        <p:grpSp>
          <p:nvGrpSpPr>
            <p:cNvPr name="Group 52" id="52"/>
            <p:cNvGrpSpPr/>
            <p:nvPr/>
          </p:nvGrpSpPr>
          <p:grpSpPr>
            <a:xfrm rot="0">
              <a:off x="0" y="0"/>
              <a:ext cx="1445520" cy="1455045"/>
              <a:chOff x="0" y="0"/>
              <a:chExt cx="6350000" cy="6350000"/>
            </a:xfrm>
          </p:grpSpPr>
          <p:sp>
            <p:nvSpPr>
              <p:cNvPr name="Freeform 53" id="5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54" id="54"/>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10</a:t>
              </a:r>
            </a:p>
          </p:txBody>
        </p:sp>
      </p:grpSp>
      <p:sp>
        <p:nvSpPr>
          <p:cNvPr name="TextBox 55" id="55"/>
          <p:cNvSpPr txBox="true"/>
          <p:nvPr/>
        </p:nvSpPr>
        <p:spPr>
          <a:xfrm rot="0">
            <a:off x="6298219" y="605704"/>
            <a:ext cx="2379782" cy="361950"/>
          </a:xfrm>
          <a:prstGeom prst="rect">
            <a:avLst/>
          </a:prstGeom>
        </p:spPr>
        <p:txBody>
          <a:bodyPr anchor="t" rtlCol="false" tIns="0" lIns="0" bIns="0" rIns="0">
            <a:spAutoFit/>
          </a:bodyPr>
          <a:lstStyle/>
          <a:p>
            <a:pPr algn="ctr">
              <a:lnSpc>
                <a:spcPts val="2879"/>
              </a:lnSpc>
            </a:pPr>
            <a:r>
              <a:rPr lang="en-US" sz="2400">
                <a:solidFill>
                  <a:srgbClr val="094850"/>
                </a:solidFill>
                <a:latin typeface="Inter Bold"/>
              </a:rPr>
              <a:t>Normalization</a:t>
            </a:r>
          </a:p>
        </p:txBody>
      </p:sp>
      <p:sp>
        <p:nvSpPr>
          <p:cNvPr name="TextBox 56" id="56"/>
          <p:cNvSpPr txBox="true"/>
          <p:nvPr/>
        </p:nvSpPr>
        <p:spPr>
          <a:xfrm rot="0">
            <a:off x="11239417" y="247326"/>
            <a:ext cx="2379782" cy="723900"/>
          </a:xfrm>
          <a:prstGeom prst="rect">
            <a:avLst/>
          </a:prstGeom>
        </p:spPr>
        <p:txBody>
          <a:bodyPr anchor="t" rtlCol="false" tIns="0" lIns="0" bIns="0" rIns="0">
            <a:spAutoFit/>
          </a:bodyPr>
          <a:lstStyle/>
          <a:p>
            <a:pPr algn="ctr">
              <a:lnSpc>
                <a:spcPts val="2879"/>
              </a:lnSpc>
            </a:pPr>
            <a:r>
              <a:rPr lang="en-US" sz="2400">
                <a:solidFill>
                  <a:srgbClr val="094850"/>
                </a:solidFill>
                <a:latin typeface="Inter Bold"/>
              </a:rPr>
              <a:t>Surface Preprocessing</a:t>
            </a:r>
          </a:p>
        </p:txBody>
      </p:sp>
      <p:sp>
        <p:nvSpPr>
          <p:cNvPr name="TextBox 57" id="57"/>
          <p:cNvSpPr txBox="true"/>
          <p:nvPr/>
        </p:nvSpPr>
        <p:spPr>
          <a:xfrm rot="0">
            <a:off x="13950793" y="247326"/>
            <a:ext cx="2379782" cy="723900"/>
          </a:xfrm>
          <a:prstGeom prst="rect">
            <a:avLst/>
          </a:prstGeom>
        </p:spPr>
        <p:txBody>
          <a:bodyPr anchor="t" rtlCol="false" tIns="0" lIns="0" bIns="0" rIns="0">
            <a:spAutoFit/>
          </a:bodyPr>
          <a:lstStyle/>
          <a:p>
            <a:pPr algn="ctr">
              <a:lnSpc>
                <a:spcPts val="2879"/>
              </a:lnSpc>
            </a:pPr>
            <a:r>
              <a:rPr lang="en-US" sz="2400">
                <a:solidFill>
                  <a:srgbClr val="094850"/>
                </a:solidFill>
                <a:latin typeface="Inter Bold"/>
              </a:rPr>
              <a:t>Refine Brain Mask</a:t>
            </a:r>
          </a:p>
        </p:txBody>
      </p:sp>
      <p:sp>
        <p:nvSpPr>
          <p:cNvPr name="TextBox 58" id="58"/>
          <p:cNvSpPr txBox="true"/>
          <p:nvPr/>
        </p:nvSpPr>
        <p:spPr>
          <a:xfrm rot="-3902775">
            <a:off x="-109649" y="6458378"/>
            <a:ext cx="2562636" cy="723900"/>
          </a:xfrm>
          <a:prstGeom prst="rect">
            <a:avLst/>
          </a:prstGeom>
        </p:spPr>
        <p:txBody>
          <a:bodyPr anchor="t" rtlCol="false" tIns="0" lIns="0" bIns="0" rIns="0">
            <a:spAutoFit/>
          </a:bodyPr>
          <a:lstStyle/>
          <a:p>
            <a:pPr algn="r">
              <a:lnSpc>
                <a:spcPts val="2879"/>
              </a:lnSpc>
            </a:pPr>
            <a:r>
              <a:rPr lang="en-US" sz="2400">
                <a:solidFill>
                  <a:srgbClr val="094850"/>
                </a:solidFill>
                <a:latin typeface="Inter Bold"/>
              </a:rPr>
              <a:t>Estimate BOLD Reference</a:t>
            </a:r>
          </a:p>
        </p:txBody>
      </p:sp>
      <p:sp>
        <p:nvSpPr>
          <p:cNvPr name="TextBox 59" id="59"/>
          <p:cNvSpPr txBox="true"/>
          <p:nvPr/>
        </p:nvSpPr>
        <p:spPr>
          <a:xfrm rot="-3902775">
            <a:off x="1572110" y="6458378"/>
            <a:ext cx="2562636" cy="723900"/>
          </a:xfrm>
          <a:prstGeom prst="rect">
            <a:avLst/>
          </a:prstGeom>
        </p:spPr>
        <p:txBody>
          <a:bodyPr anchor="t" rtlCol="false" tIns="0" lIns="0" bIns="0" rIns="0">
            <a:spAutoFit/>
          </a:bodyPr>
          <a:lstStyle/>
          <a:p>
            <a:pPr algn="r">
              <a:lnSpc>
                <a:spcPts val="2879"/>
              </a:lnSpc>
            </a:pPr>
            <a:r>
              <a:rPr lang="en-US" sz="2400">
                <a:solidFill>
                  <a:srgbClr val="094850"/>
                </a:solidFill>
                <a:latin typeface="Inter Bold"/>
              </a:rPr>
              <a:t>Estimate Head Motion</a:t>
            </a:r>
          </a:p>
        </p:txBody>
      </p:sp>
      <p:sp>
        <p:nvSpPr>
          <p:cNvPr name="TextBox 60" id="60"/>
          <p:cNvSpPr txBox="true"/>
          <p:nvPr/>
        </p:nvSpPr>
        <p:spPr>
          <a:xfrm rot="-3902775">
            <a:off x="3253868" y="6458378"/>
            <a:ext cx="2562636" cy="723900"/>
          </a:xfrm>
          <a:prstGeom prst="rect">
            <a:avLst/>
          </a:prstGeom>
        </p:spPr>
        <p:txBody>
          <a:bodyPr anchor="t" rtlCol="false" tIns="0" lIns="0" bIns="0" rIns="0">
            <a:spAutoFit/>
          </a:bodyPr>
          <a:lstStyle/>
          <a:p>
            <a:pPr algn="r">
              <a:lnSpc>
                <a:spcPts val="2879"/>
              </a:lnSpc>
            </a:pPr>
            <a:r>
              <a:rPr lang="en-US" sz="2400">
                <a:solidFill>
                  <a:srgbClr val="094850"/>
                </a:solidFill>
                <a:latin typeface="Inter Bold"/>
              </a:rPr>
              <a:t>Slice-Time Correction</a:t>
            </a:r>
          </a:p>
        </p:txBody>
      </p:sp>
      <p:sp>
        <p:nvSpPr>
          <p:cNvPr name="TextBox 61" id="61"/>
          <p:cNvSpPr txBox="true"/>
          <p:nvPr/>
        </p:nvSpPr>
        <p:spPr>
          <a:xfrm rot="-3902775">
            <a:off x="4908959" y="6353753"/>
            <a:ext cx="2562636" cy="1085850"/>
          </a:xfrm>
          <a:prstGeom prst="rect">
            <a:avLst/>
          </a:prstGeom>
        </p:spPr>
        <p:txBody>
          <a:bodyPr anchor="t" rtlCol="false" tIns="0" lIns="0" bIns="0" rIns="0">
            <a:spAutoFit/>
          </a:bodyPr>
          <a:lstStyle/>
          <a:p>
            <a:pPr algn="r">
              <a:lnSpc>
                <a:spcPts val="2879"/>
              </a:lnSpc>
            </a:pPr>
            <a:r>
              <a:rPr lang="en-US" sz="2400">
                <a:solidFill>
                  <a:srgbClr val="094850"/>
                </a:solidFill>
                <a:latin typeface="Inter Bold"/>
              </a:rPr>
              <a:t>Susceptibility Distortion Correction</a:t>
            </a:r>
          </a:p>
        </p:txBody>
      </p:sp>
      <p:sp>
        <p:nvSpPr>
          <p:cNvPr name="TextBox 62" id="62"/>
          <p:cNvSpPr txBox="true"/>
          <p:nvPr/>
        </p:nvSpPr>
        <p:spPr>
          <a:xfrm rot="0">
            <a:off x="8113361" y="7143959"/>
            <a:ext cx="2562636" cy="723900"/>
          </a:xfrm>
          <a:prstGeom prst="rect">
            <a:avLst/>
          </a:prstGeom>
        </p:spPr>
        <p:txBody>
          <a:bodyPr anchor="t" rtlCol="false" tIns="0" lIns="0" bIns="0" rIns="0">
            <a:spAutoFit/>
          </a:bodyPr>
          <a:lstStyle/>
          <a:p>
            <a:pPr algn="ctr">
              <a:lnSpc>
                <a:spcPts val="2879"/>
              </a:lnSpc>
            </a:pPr>
            <a:r>
              <a:rPr lang="en-US" sz="2400">
                <a:solidFill>
                  <a:srgbClr val="094850"/>
                </a:solidFill>
                <a:latin typeface="Inter Bold"/>
              </a:rPr>
              <a:t>Pre-Processing in Native Space</a:t>
            </a:r>
          </a:p>
        </p:txBody>
      </p:sp>
      <p:sp>
        <p:nvSpPr>
          <p:cNvPr name="TextBox 63" id="63"/>
          <p:cNvSpPr txBox="true"/>
          <p:nvPr/>
        </p:nvSpPr>
        <p:spPr>
          <a:xfrm rot="0">
            <a:off x="8125331" y="5324946"/>
            <a:ext cx="2562636" cy="361950"/>
          </a:xfrm>
          <a:prstGeom prst="rect">
            <a:avLst/>
          </a:prstGeom>
        </p:spPr>
        <p:txBody>
          <a:bodyPr anchor="t" rtlCol="false" tIns="0" lIns="0" bIns="0" rIns="0">
            <a:spAutoFit/>
          </a:bodyPr>
          <a:lstStyle/>
          <a:p>
            <a:pPr algn="ctr">
              <a:lnSpc>
                <a:spcPts val="2879"/>
              </a:lnSpc>
            </a:pPr>
            <a:r>
              <a:rPr lang="en-US" sz="2400">
                <a:solidFill>
                  <a:srgbClr val="094850"/>
                </a:solidFill>
                <a:latin typeface="Inter Bold"/>
              </a:rPr>
              <a:t>Co-Registration</a:t>
            </a:r>
          </a:p>
        </p:txBody>
      </p:sp>
      <p:sp>
        <p:nvSpPr>
          <p:cNvPr name="TextBox 64" id="64"/>
          <p:cNvSpPr txBox="true"/>
          <p:nvPr/>
        </p:nvSpPr>
        <p:spPr>
          <a:xfrm rot="0">
            <a:off x="8113361" y="2297354"/>
            <a:ext cx="2562636" cy="361950"/>
          </a:xfrm>
          <a:prstGeom prst="rect">
            <a:avLst/>
          </a:prstGeom>
        </p:spPr>
        <p:txBody>
          <a:bodyPr anchor="t" rtlCol="false" tIns="0" lIns="0" bIns="0" rIns="0">
            <a:spAutoFit/>
          </a:bodyPr>
          <a:lstStyle/>
          <a:p>
            <a:pPr algn="ctr">
              <a:lnSpc>
                <a:spcPts val="2879"/>
              </a:lnSpc>
            </a:pPr>
            <a:r>
              <a:rPr lang="en-US" sz="2400">
                <a:solidFill>
                  <a:srgbClr val="094850"/>
                </a:solidFill>
                <a:latin typeface="Inter Bold"/>
              </a:rPr>
              <a:t>Normalization</a:t>
            </a:r>
          </a:p>
        </p:txBody>
      </p:sp>
      <p:sp>
        <p:nvSpPr>
          <p:cNvPr name="TextBox 65" id="65"/>
          <p:cNvSpPr txBox="true"/>
          <p:nvPr/>
        </p:nvSpPr>
        <p:spPr>
          <a:xfrm rot="0">
            <a:off x="13120118" y="4239096"/>
            <a:ext cx="2562636" cy="1085850"/>
          </a:xfrm>
          <a:prstGeom prst="rect">
            <a:avLst/>
          </a:prstGeom>
        </p:spPr>
        <p:txBody>
          <a:bodyPr anchor="t" rtlCol="false" tIns="0" lIns="0" bIns="0" rIns="0">
            <a:spAutoFit/>
          </a:bodyPr>
          <a:lstStyle/>
          <a:p>
            <a:pPr>
              <a:lnSpc>
                <a:spcPts val="2879"/>
              </a:lnSpc>
            </a:pPr>
            <a:r>
              <a:rPr lang="en-US" sz="2400">
                <a:solidFill>
                  <a:srgbClr val="094850"/>
                </a:solidFill>
                <a:latin typeface="Inter Bold"/>
              </a:rPr>
              <a:t>Sample BOLD to Structural Surfaces</a:t>
            </a:r>
          </a:p>
        </p:txBody>
      </p:sp>
      <p:sp>
        <p:nvSpPr>
          <p:cNvPr name="TextBox 66" id="66"/>
          <p:cNvSpPr txBox="true"/>
          <p:nvPr/>
        </p:nvSpPr>
        <p:spPr>
          <a:xfrm rot="0">
            <a:off x="13120118" y="6172778"/>
            <a:ext cx="2562636" cy="723900"/>
          </a:xfrm>
          <a:prstGeom prst="rect">
            <a:avLst/>
          </a:prstGeom>
        </p:spPr>
        <p:txBody>
          <a:bodyPr anchor="t" rtlCol="false" tIns="0" lIns="0" bIns="0" rIns="0">
            <a:spAutoFit/>
          </a:bodyPr>
          <a:lstStyle/>
          <a:p>
            <a:pPr>
              <a:lnSpc>
                <a:spcPts val="2879"/>
              </a:lnSpc>
            </a:pPr>
            <a:r>
              <a:rPr lang="en-US" sz="2400">
                <a:solidFill>
                  <a:srgbClr val="094850"/>
                </a:solidFill>
                <a:latin typeface="Inter Bold"/>
              </a:rPr>
              <a:t>Estimate Confounds</a:t>
            </a:r>
          </a:p>
        </p:txBody>
      </p:sp>
      <p:sp>
        <p:nvSpPr>
          <p:cNvPr name="TextBox 67" id="67"/>
          <p:cNvSpPr txBox="true"/>
          <p:nvPr/>
        </p:nvSpPr>
        <p:spPr>
          <a:xfrm rot="-3902775">
            <a:off x="15270168" y="6605847"/>
            <a:ext cx="2562636" cy="723900"/>
          </a:xfrm>
          <a:prstGeom prst="rect">
            <a:avLst/>
          </a:prstGeom>
        </p:spPr>
        <p:txBody>
          <a:bodyPr anchor="t" rtlCol="false" tIns="0" lIns="0" bIns="0" rIns="0">
            <a:spAutoFit/>
          </a:bodyPr>
          <a:lstStyle/>
          <a:p>
            <a:pPr algn="r">
              <a:lnSpc>
                <a:spcPts val="2879"/>
              </a:lnSpc>
            </a:pPr>
            <a:r>
              <a:rPr lang="en-US" sz="2400">
                <a:solidFill>
                  <a:srgbClr val="094850"/>
                </a:solidFill>
                <a:latin typeface="Inter Bold"/>
              </a:rPr>
              <a:t>T2* echo combination</a:t>
            </a:r>
          </a:p>
        </p:txBody>
      </p:sp>
      <p:sp>
        <p:nvSpPr>
          <p:cNvPr name="AutoShape 68" id="68"/>
          <p:cNvSpPr/>
          <p:nvPr/>
        </p:nvSpPr>
        <p:spPr>
          <a:xfrm rot="0">
            <a:off x="2303770" y="4718278"/>
            <a:ext cx="585805" cy="0"/>
          </a:xfrm>
          <a:prstGeom prst="line">
            <a:avLst/>
          </a:prstGeom>
          <a:ln cap="rnd" w="19050">
            <a:solidFill>
              <a:srgbClr val="000000"/>
            </a:solidFill>
            <a:prstDash val="solid"/>
            <a:headEnd type="none" len="sm" w="sm"/>
            <a:tailEnd type="triangle" len="med" w="lg"/>
          </a:ln>
        </p:spPr>
      </p:sp>
      <p:sp>
        <p:nvSpPr>
          <p:cNvPr name="AutoShape 69" id="69"/>
          <p:cNvSpPr/>
          <p:nvPr/>
        </p:nvSpPr>
        <p:spPr>
          <a:xfrm rot="0">
            <a:off x="3973714" y="4718278"/>
            <a:ext cx="585805" cy="0"/>
          </a:xfrm>
          <a:prstGeom prst="line">
            <a:avLst/>
          </a:prstGeom>
          <a:ln cap="rnd" w="19050">
            <a:solidFill>
              <a:srgbClr val="000000"/>
            </a:solidFill>
            <a:prstDash val="solid"/>
            <a:headEnd type="none" len="sm" w="sm"/>
            <a:tailEnd type="triangle" len="med" w="lg"/>
          </a:ln>
        </p:spPr>
      </p:sp>
      <p:sp>
        <p:nvSpPr>
          <p:cNvPr name="AutoShape 70" id="70"/>
          <p:cNvSpPr/>
          <p:nvPr/>
        </p:nvSpPr>
        <p:spPr>
          <a:xfrm rot="0">
            <a:off x="5643659" y="4699228"/>
            <a:ext cx="585805" cy="0"/>
          </a:xfrm>
          <a:prstGeom prst="line">
            <a:avLst/>
          </a:prstGeom>
          <a:ln cap="rnd" w="19050">
            <a:solidFill>
              <a:srgbClr val="000000"/>
            </a:solidFill>
            <a:prstDash val="solid"/>
            <a:headEnd type="none" len="sm" w="sm"/>
            <a:tailEnd type="triangle" len="med" w="lg"/>
          </a:ln>
        </p:spPr>
      </p:sp>
      <p:sp>
        <p:nvSpPr>
          <p:cNvPr name="AutoShape 71" id="71"/>
          <p:cNvSpPr/>
          <p:nvPr/>
        </p:nvSpPr>
        <p:spPr>
          <a:xfrm rot="0">
            <a:off x="7317496" y="4718532"/>
            <a:ext cx="1535113" cy="0"/>
          </a:xfrm>
          <a:prstGeom prst="line">
            <a:avLst/>
          </a:prstGeom>
          <a:ln cap="rnd" w="19050">
            <a:solidFill>
              <a:srgbClr val="000000"/>
            </a:solidFill>
            <a:prstDash val="solid"/>
            <a:headEnd type="none" len="sm" w="sm"/>
            <a:tailEnd type="triangle" len="med" w="lg"/>
          </a:ln>
        </p:spPr>
      </p:sp>
      <p:sp>
        <p:nvSpPr>
          <p:cNvPr name="AutoShape 72" id="72"/>
          <p:cNvSpPr/>
          <p:nvPr/>
        </p:nvSpPr>
        <p:spPr>
          <a:xfrm rot="5400000">
            <a:off x="6905016" y="2684092"/>
            <a:ext cx="1147138" cy="0"/>
          </a:xfrm>
          <a:prstGeom prst="line">
            <a:avLst/>
          </a:prstGeom>
          <a:ln cap="rnd" w="19050">
            <a:solidFill>
              <a:srgbClr val="000000"/>
            </a:solidFill>
            <a:prstDash val="sysDash"/>
            <a:headEnd type="none" len="sm" w="sm"/>
            <a:tailEnd type="none" len="sm" w="sm"/>
          </a:ln>
        </p:spPr>
      </p:sp>
      <p:sp>
        <p:nvSpPr>
          <p:cNvPr name="AutoShape 73" id="73"/>
          <p:cNvSpPr/>
          <p:nvPr/>
        </p:nvSpPr>
        <p:spPr>
          <a:xfrm rot="-5400000">
            <a:off x="9213108" y="3956325"/>
            <a:ext cx="344091" cy="0"/>
          </a:xfrm>
          <a:prstGeom prst="line">
            <a:avLst/>
          </a:prstGeom>
          <a:ln cap="rnd" w="19050">
            <a:solidFill>
              <a:srgbClr val="000000"/>
            </a:solidFill>
            <a:prstDash val="solid"/>
            <a:headEnd type="none" len="sm" w="sm"/>
            <a:tailEnd type="triangle" len="med" w="lg"/>
          </a:ln>
        </p:spPr>
      </p:sp>
      <p:sp>
        <p:nvSpPr>
          <p:cNvPr name="AutoShape 74" id="74"/>
          <p:cNvSpPr/>
          <p:nvPr/>
        </p:nvSpPr>
        <p:spPr>
          <a:xfrm rot="-5400000">
            <a:off x="6318808" y="3700861"/>
            <a:ext cx="924500" cy="0"/>
          </a:xfrm>
          <a:prstGeom prst="line">
            <a:avLst/>
          </a:prstGeom>
          <a:ln cap="rnd" w="19050">
            <a:solidFill>
              <a:srgbClr val="000000"/>
            </a:solidFill>
            <a:prstDash val="solid"/>
            <a:headEnd type="none" len="sm" w="sm"/>
            <a:tailEnd type="none" len="sm" w="sm"/>
          </a:ln>
        </p:spPr>
      </p:sp>
      <p:sp>
        <p:nvSpPr>
          <p:cNvPr name="AutoShape 75" id="75"/>
          <p:cNvSpPr/>
          <p:nvPr/>
        </p:nvSpPr>
        <p:spPr>
          <a:xfrm rot="-5400000">
            <a:off x="4653912" y="3683502"/>
            <a:ext cx="889782" cy="0"/>
          </a:xfrm>
          <a:prstGeom prst="line">
            <a:avLst/>
          </a:prstGeom>
          <a:ln cap="rnd" w="19050">
            <a:solidFill>
              <a:srgbClr val="000000"/>
            </a:solidFill>
            <a:prstDash val="solid"/>
            <a:headEnd type="none" len="sm" w="sm"/>
            <a:tailEnd type="none" len="sm" w="sm"/>
          </a:ln>
        </p:spPr>
      </p:sp>
      <p:sp>
        <p:nvSpPr>
          <p:cNvPr name="AutoShape 76" id="76"/>
          <p:cNvSpPr/>
          <p:nvPr/>
        </p:nvSpPr>
        <p:spPr>
          <a:xfrm rot="2092872">
            <a:off x="6985139" y="5693329"/>
            <a:ext cx="2065086" cy="0"/>
          </a:xfrm>
          <a:prstGeom prst="line">
            <a:avLst/>
          </a:prstGeom>
          <a:ln cap="rnd" w="19050">
            <a:solidFill>
              <a:srgbClr val="000000"/>
            </a:solidFill>
            <a:prstDash val="solid"/>
            <a:headEnd type="none" len="sm" w="sm"/>
            <a:tailEnd type="triangle" len="med" w="lg"/>
          </a:ln>
        </p:spPr>
      </p:sp>
      <p:sp>
        <p:nvSpPr>
          <p:cNvPr name="AutoShape 77" id="77"/>
          <p:cNvSpPr/>
          <p:nvPr/>
        </p:nvSpPr>
        <p:spPr>
          <a:xfrm rot="5400000">
            <a:off x="11409947" y="3120360"/>
            <a:ext cx="2019673" cy="0"/>
          </a:xfrm>
          <a:prstGeom prst="line">
            <a:avLst/>
          </a:prstGeom>
          <a:ln cap="rnd" w="19050">
            <a:solidFill>
              <a:srgbClr val="000000"/>
            </a:solidFill>
            <a:prstDash val="sysDash"/>
            <a:headEnd type="none" len="sm" w="sm"/>
            <a:tailEnd type="triangle" len="med" w="lg"/>
          </a:ln>
        </p:spPr>
      </p:sp>
      <p:sp>
        <p:nvSpPr>
          <p:cNvPr name="AutoShape 78" id="78"/>
          <p:cNvSpPr/>
          <p:nvPr/>
        </p:nvSpPr>
        <p:spPr>
          <a:xfrm rot="9162420">
            <a:off x="9544793" y="3121184"/>
            <a:ext cx="5417264" cy="0"/>
          </a:xfrm>
          <a:prstGeom prst="line">
            <a:avLst/>
          </a:prstGeom>
          <a:ln cap="rnd" w="19050">
            <a:solidFill>
              <a:srgbClr val="000000"/>
            </a:solidFill>
            <a:prstDash val="sysDash"/>
            <a:headEnd type="none" len="sm" w="sm"/>
            <a:tailEnd type="triangle" len="med" w="lg"/>
          </a:ln>
        </p:spPr>
      </p:sp>
      <p:sp>
        <p:nvSpPr>
          <p:cNvPr name="AutoShape 79" id="79"/>
          <p:cNvSpPr/>
          <p:nvPr/>
        </p:nvSpPr>
        <p:spPr>
          <a:xfrm rot="0">
            <a:off x="9939151" y="4737328"/>
            <a:ext cx="1901280" cy="0"/>
          </a:xfrm>
          <a:prstGeom prst="line">
            <a:avLst/>
          </a:prstGeom>
          <a:ln cap="rnd" w="19050">
            <a:solidFill>
              <a:srgbClr val="000000"/>
            </a:solidFill>
            <a:prstDash val="solid"/>
            <a:headEnd type="none" len="sm" w="sm"/>
            <a:tailEnd type="triangle" len="med" w="lg"/>
          </a:ln>
        </p:spPr>
      </p:sp>
      <p:sp>
        <p:nvSpPr>
          <p:cNvPr name="AutoShape 80" id="80"/>
          <p:cNvSpPr/>
          <p:nvPr/>
        </p:nvSpPr>
        <p:spPr>
          <a:xfrm rot="0">
            <a:off x="5098803" y="3248136"/>
            <a:ext cx="3753806" cy="0"/>
          </a:xfrm>
          <a:prstGeom prst="line">
            <a:avLst/>
          </a:prstGeom>
          <a:ln cap="rnd" w="19050">
            <a:solidFill>
              <a:srgbClr val="000000"/>
            </a:solidFill>
            <a:prstDash val="solid"/>
            <a:headEnd type="none" len="sm" w="sm"/>
            <a:tailEnd type="triangle" len="med" w="lg"/>
          </a:ln>
        </p:spPr>
      </p:sp>
      <p:sp>
        <p:nvSpPr>
          <p:cNvPr name="AutoShape 81" id="81"/>
          <p:cNvSpPr/>
          <p:nvPr/>
        </p:nvSpPr>
        <p:spPr>
          <a:xfrm rot="0">
            <a:off x="9949219" y="6498850"/>
            <a:ext cx="1910945" cy="0"/>
          </a:xfrm>
          <a:prstGeom prst="line">
            <a:avLst/>
          </a:prstGeom>
          <a:ln cap="rnd" w="19050">
            <a:solidFill>
              <a:srgbClr val="000000"/>
            </a:solidFill>
            <a:prstDash val="solid"/>
            <a:headEnd type="none" len="sm" w="sm"/>
            <a:tailEnd type="triangle" len="med" w="lg"/>
          </a:ln>
        </p:spPr>
      </p:sp>
      <p:sp>
        <p:nvSpPr>
          <p:cNvPr name="AutoShape 82" id="82"/>
          <p:cNvSpPr/>
          <p:nvPr/>
        </p:nvSpPr>
        <p:spPr>
          <a:xfrm rot="1903964">
            <a:off x="9738471" y="5562349"/>
            <a:ext cx="2396072" cy="0"/>
          </a:xfrm>
          <a:prstGeom prst="line">
            <a:avLst/>
          </a:prstGeom>
          <a:ln cap="rnd" w="19050">
            <a:solidFill>
              <a:srgbClr val="000000"/>
            </a:solidFill>
            <a:prstDash val="solid"/>
            <a:headEnd type="none" len="sm" w="sm"/>
            <a:tailEnd type="triangle" len="med" w="lg"/>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01</a:t>
              </a:r>
            </a:p>
          </p:txBody>
        </p:sp>
      </p:grpSp>
      <p:pic>
        <p:nvPicPr>
          <p:cNvPr name="Picture 7" id="7"/>
          <p:cNvPicPr>
            <a:picLocks noChangeAspect="true"/>
          </p:cNvPicPr>
          <p:nvPr/>
        </p:nvPicPr>
        <p:blipFill>
          <a:blip r:embed="rId3"/>
          <a:srcRect l="2567" t="838" r="2567" b="0"/>
          <a:stretch>
            <a:fillRect/>
          </a:stretch>
        </p:blipFill>
        <p:spPr>
          <a:xfrm flipH="false" flipV="false" rot="0">
            <a:off x="11460662" y="1777330"/>
            <a:ext cx="4602554" cy="7156583"/>
          </a:xfrm>
          <a:prstGeom prst="rect">
            <a:avLst/>
          </a:prstGeom>
        </p:spPr>
      </p:pic>
      <p:grpSp>
        <p:nvGrpSpPr>
          <p:cNvPr name="Group 8" id="8"/>
          <p:cNvGrpSpPr/>
          <p:nvPr/>
        </p:nvGrpSpPr>
        <p:grpSpPr>
          <a:xfrm rot="0">
            <a:off x="1321303" y="1373804"/>
            <a:ext cx="6036638" cy="3981817"/>
            <a:chOff x="0" y="0"/>
            <a:chExt cx="8048851" cy="5309089"/>
          </a:xfrm>
        </p:grpSpPr>
        <p:sp>
          <p:nvSpPr>
            <p:cNvPr name="TextBox 9" id="9"/>
            <p:cNvSpPr txBox="true"/>
            <p:nvPr/>
          </p:nvSpPr>
          <p:spPr>
            <a:xfrm rot="0">
              <a:off x="0" y="0"/>
              <a:ext cx="8048851" cy="43815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Estimate BOLD Reference</a:t>
              </a:r>
            </a:p>
          </p:txBody>
        </p:sp>
        <p:sp>
          <p:nvSpPr>
            <p:cNvPr name="TextBox 10" id="10"/>
            <p:cNvSpPr txBox="true"/>
            <p:nvPr/>
          </p:nvSpPr>
          <p:spPr>
            <a:xfrm rot="0">
              <a:off x="0" y="4568256"/>
              <a:ext cx="8048851" cy="740833"/>
            </a:xfrm>
            <a:prstGeom prst="rect">
              <a:avLst/>
            </a:prstGeom>
          </p:spPr>
          <p:txBody>
            <a:bodyPr anchor="t" rtlCol="false" tIns="0" lIns="0" bIns="0" rIns="0">
              <a:spAutoFit/>
            </a:bodyPr>
            <a:lstStyle/>
            <a:p>
              <a:pPr>
                <a:lnSpc>
                  <a:spcPts val="4550"/>
                </a:lnSpc>
              </a:pPr>
            </a:p>
          </p:txBody>
        </p:sp>
      </p:grpSp>
      <p:grpSp>
        <p:nvGrpSpPr>
          <p:cNvPr name="Group 11" id="11"/>
          <p:cNvGrpSpPr/>
          <p:nvPr/>
        </p:nvGrpSpPr>
        <p:grpSpPr>
          <a:xfrm rot="0">
            <a:off x="1321303" y="5738918"/>
            <a:ext cx="6187295" cy="3519382"/>
            <a:chOff x="0" y="0"/>
            <a:chExt cx="8249727" cy="4692509"/>
          </a:xfrm>
        </p:grpSpPr>
        <p:sp>
          <p:nvSpPr>
            <p:cNvPr name="TextBox 12" id="12"/>
            <p:cNvSpPr txBox="true"/>
            <p:nvPr/>
          </p:nvSpPr>
          <p:spPr>
            <a:xfrm rot="0">
              <a:off x="0" y="2413494"/>
              <a:ext cx="8249727" cy="22790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Also creates BOLD run brain mask</a:t>
              </a:r>
              <a:r>
                <a:rPr lang="en-US" sz="1200">
                  <a:solidFill>
                    <a:srgbClr val="000000"/>
                  </a:solidFill>
                  <a:latin typeface="Arimo"/>
                </a:rPr>
                <a:t> </a:t>
              </a:r>
            </a:p>
            <a:p>
              <a:pPr marL="453390" indent="-226695" lvl="1">
                <a:lnSpc>
                  <a:spcPts val="2730"/>
                </a:lnSpc>
                <a:buFont typeface="Arial"/>
                <a:buChar char="•"/>
              </a:pPr>
              <a:r>
                <a:rPr lang="en-US" sz="2100">
                  <a:solidFill>
                    <a:srgbClr val="000000"/>
                  </a:solidFill>
                  <a:latin typeface="Inter"/>
                </a:rPr>
                <a:t>Uses sbref (single-band reference) if available</a:t>
              </a:r>
            </a:p>
            <a:p>
              <a:pPr marL="453390" indent="-226695" lvl="1">
                <a:lnSpc>
                  <a:spcPts val="2730"/>
                </a:lnSpc>
                <a:buFont typeface="Arial"/>
                <a:buChar char="•"/>
              </a:pPr>
              <a:r>
                <a:rPr lang="en-US" sz="2100">
                  <a:solidFill>
                    <a:srgbClr val="000000"/>
                  </a:solidFill>
                  <a:latin typeface="Inter"/>
                </a:rPr>
                <a:t>Used to assess head motion and co-registration</a:t>
              </a:r>
            </a:p>
          </p:txBody>
        </p:sp>
        <p:sp>
          <p:nvSpPr>
            <p:cNvPr name="TextBox 13" id="13"/>
            <p:cNvSpPr txBox="true"/>
            <p:nvPr/>
          </p:nvSpPr>
          <p:spPr>
            <a:xfrm rot="0">
              <a:off x="0" y="-28575"/>
              <a:ext cx="8249727" cy="20707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Creates a reference image from each functional run by averaging dummy scans or a motion-corrected subset of BOLD volumes</a:t>
              </a:r>
            </a:p>
          </p:txBody>
        </p:sp>
      </p:grpSp>
      <p:sp>
        <p:nvSpPr>
          <p:cNvPr name="TextBox 14" id="14"/>
          <p:cNvSpPr txBox="true"/>
          <p:nvPr/>
        </p:nvSpPr>
        <p:spPr>
          <a:xfrm rot="0">
            <a:off x="13671047" y="9010650"/>
            <a:ext cx="2392168"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fMRIPrep  Sample Report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81500"/>
            <a:ext cx="9189079" cy="10450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02</a:t>
              </a:r>
            </a:p>
          </p:txBody>
        </p:sp>
      </p:grpSp>
      <p:grpSp>
        <p:nvGrpSpPr>
          <p:cNvPr name="Group 7" id="7"/>
          <p:cNvGrpSpPr/>
          <p:nvPr/>
        </p:nvGrpSpPr>
        <p:grpSpPr>
          <a:xfrm rot="0">
            <a:off x="9580525" y="5395137"/>
            <a:ext cx="1548846" cy="1548846"/>
            <a:chOff x="0" y="0"/>
            <a:chExt cx="1913890" cy="1913890"/>
          </a:xfrm>
        </p:grpSpPr>
        <p:sp>
          <p:nvSpPr>
            <p:cNvPr name="Freeform 8" id="8"/>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000000"/>
            </a:solidFill>
          </p:spPr>
        </p:sp>
      </p:gr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756985">
            <a:off x="9850219" y="5598602"/>
            <a:ext cx="934986" cy="1034452"/>
          </a:xfrm>
          <a:prstGeom prst="rect">
            <a:avLst/>
          </a:prstGeom>
        </p:spPr>
      </p:pic>
      <p:sp>
        <p:nvSpPr>
          <p:cNvPr name="AutoShape 10" id="10"/>
          <p:cNvSpPr/>
          <p:nvPr/>
        </p:nvSpPr>
        <p:spPr>
          <a:xfrm rot="0">
            <a:off x="9628162" y="6128628"/>
            <a:ext cx="1479271" cy="0"/>
          </a:xfrm>
          <a:prstGeom prst="line">
            <a:avLst/>
          </a:prstGeom>
          <a:ln cap="rnd" w="19050">
            <a:solidFill>
              <a:srgbClr val="FFDE59"/>
            </a:solidFill>
            <a:prstDash val="sysDot"/>
            <a:headEnd type="none" len="sm" w="sm"/>
            <a:tailEnd type="none" len="sm" w="sm"/>
          </a:ln>
        </p:spPr>
      </p:sp>
      <p:sp>
        <p:nvSpPr>
          <p:cNvPr name="AutoShape 11" id="11"/>
          <p:cNvSpPr/>
          <p:nvPr/>
        </p:nvSpPr>
        <p:spPr>
          <a:xfrm rot="5400000">
            <a:off x="9646005" y="6165443"/>
            <a:ext cx="1457377" cy="0"/>
          </a:xfrm>
          <a:prstGeom prst="line">
            <a:avLst/>
          </a:prstGeom>
          <a:ln cap="rnd" w="19050">
            <a:solidFill>
              <a:srgbClr val="FFDE59"/>
            </a:solidFill>
            <a:prstDash val="sysDot"/>
            <a:headEnd type="none" len="sm" w="sm"/>
            <a:tailEnd type="none" len="sm" w="sm"/>
          </a:ln>
        </p:spPr>
      </p:sp>
      <p:pic>
        <p:nvPicPr>
          <p:cNvPr name="Picture 12" id="1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916075">
            <a:off x="10944058" y="4540838"/>
            <a:ext cx="934986" cy="1034452"/>
          </a:xfrm>
          <a:prstGeom prst="rect">
            <a:avLst/>
          </a:prstGeom>
        </p:spPr>
      </p:pic>
      <p:grpSp>
        <p:nvGrpSpPr>
          <p:cNvPr name="Group 13" id="13"/>
          <p:cNvGrpSpPr/>
          <p:nvPr/>
        </p:nvGrpSpPr>
        <p:grpSpPr>
          <a:xfrm rot="0">
            <a:off x="10698579" y="4283641"/>
            <a:ext cx="1548846" cy="1548846"/>
            <a:chOff x="0" y="0"/>
            <a:chExt cx="1913890" cy="1913890"/>
          </a:xfrm>
        </p:grpSpPr>
        <p:sp>
          <p:nvSpPr>
            <p:cNvPr name="Freeform 14" id="14"/>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000000"/>
            </a:solidFill>
          </p:spPr>
        </p:sp>
      </p:grpSp>
      <p:sp>
        <p:nvSpPr>
          <p:cNvPr name="AutoShape 15" id="15"/>
          <p:cNvSpPr/>
          <p:nvPr/>
        </p:nvSpPr>
        <p:spPr>
          <a:xfrm rot="0">
            <a:off x="10755096" y="5017132"/>
            <a:ext cx="1455370" cy="0"/>
          </a:xfrm>
          <a:prstGeom prst="line">
            <a:avLst/>
          </a:prstGeom>
          <a:ln cap="rnd" w="19050">
            <a:solidFill>
              <a:srgbClr val="FFDE59"/>
            </a:solidFill>
            <a:prstDash val="sysDot"/>
            <a:headEnd type="none" len="sm" w="sm"/>
            <a:tailEnd type="none" len="sm" w="sm"/>
          </a:ln>
        </p:spPr>
      </p:sp>
      <p:sp>
        <p:nvSpPr>
          <p:cNvPr name="AutoShape 16" id="16"/>
          <p:cNvSpPr/>
          <p:nvPr/>
        </p:nvSpPr>
        <p:spPr>
          <a:xfrm rot="5400000">
            <a:off x="10748081" y="5066782"/>
            <a:ext cx="1489334" cy="0"/>
          </a:xfrm>
          <a:prstGeom prst="line">
            <a:avLst/>
          </a:prstGeom>
          <a:ln cap="rnd" w="19050">
            <a:solidFill>
              <a:srgbClr val="FFDE59"/>
            </a:solidFill>
            <a:prstDash val="sysDot"/>
            <a:headEnd type="none" len="sm" w="sm"/>
            <a:tailEnd type="none" len="sm" w="sm"/>
          </a:ln>
        </p:spPr>
      </p:sp>
      <p:grpSp>
        <p:nvGrpSpPr>
          <p:cNvPr name="Group 17" id="17"/>
          <p:cNvGrpSpPr/>
          <p:nvPr/>
        </p:nvGrpSpPr>
        <p:grpSpPr>
          <a:xfrm rot="0">
            <a:off x="11888352" y="3193457"/>
            <a:ext cx="1548846" cy="1548846"/>
            <a:chOff x="0" y="0"/>
            <a:chExt cx="1913890" cy="1913890"/>
          </a:xfrm>
        </p:grpSpPr>
        <p:sp>
          <p:nvSpPr>
            <p:cNvPr name="Freeform 18" id="18"/>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DE59"/>
            </a:solidFill>
          </p:spPr>
        </p:sp>
      </p:grpSp>
      <p:pic>
        <p:nvPicPr>
          <p:cNvPr name="Picture 19" id="1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173345" y="3418835"/>
            <a:ext cx="934986" cy="1034452"/>
          </a:xfrm>
          <a:prstGeom prst="rect">
            <a:avLst/>
          </a:prstGeom>
        </p:spPr>
      </p:pic>
      <p:sp>
        <p:nvSpPr>
          <p:cNvPr name="AutoShape 20" id="20"/>
          <p:cNvSpPr/>
          <p:nvPr/>
        </p:nvSpPr>
        <p:spPr>
          <a:xfrm rot="0">
            <a:off x="11888352" y="3952085"/>
            <a:ext cx="1504970" cy="0"/>
          </a:xfrm>
          <a:prstGeom prst="line">
            <a:avLst/>
          </a:prstGeom>
          <a:ln cap="rnd" w="19050">
            <a:solidFill>
              <a:srgbClr val="FFDE59"/>
            </a:solidFill>
            <a:prstDash val="sysDot"/>
            <a:headEnd type="none" len="sm" w="sm"/>
            <a:tailEnd type="none" len="sm" w="sm"/>
          </a:ln>
        </p:spPr>
      </p:sp>
      <p:sp>
        <p:nvSpPr>
          <p:cNvPr name="AutoShape 21" id="21"/>
          <p:cNvSpPr/>
          <p:nvPr/>
        </p:nvSpPr>
        <p:spPr>
          <a:xfrm rot="5399999">
            <a:off x="11890731" y="3970258"/>
            <a:ext cx="1528295" cy="0"/>
          </a:xfrm>
          <a:prstGeom prst="line">
            <a:avLst/>
          </a:prstGeom>
          <a:ln cap="rnd" w="19050">
            <a:solidFill>
              <a:srgbClr val="FFDE59"/>
            </a:solidFill>
            <a:prstDash val="sysDot"/>
            <a:headEnd type="none" len="sm" w="sm"/>
            <a:tailEnd type="none" len="sm" w="sm"/>
          </a:ln>
        </p:spPr>
      </p:sp>
      <p:grpSp>
        <p:nvGrpSpPr>
          <p:cNvPr name="Group 22" id="22"/>
          <p:cNvGrpSpPr/>
          <p:nvPr/>
        </p:nvGrpSpPr>
        <p:grpSpPr>
          <a:xfrm rot="0">
            <a:off x="13039606" y="1987626"/>
            <a:ext cx="1548846" cy="1548846"/>
            <a:chOff x="0" y="0"/>
            <a:chExt cx="1913890" cy="1913890"/>
          </a:xfrm>
        </p:grpSpPr>
        <p:sp>
          <p:nvSpPr>
            <p:cNvPr name="Freeform 23" id="23"/>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000000"/>
            </a:solidFill>
          </p:spPr>
        </p:sp>
      </p:grpSp>
      <p:pic>
        <p:nvPicPr>
          <p:cNvPr name="Picture 24" id="2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454678" y="2244823"/>
            <a:ext cx="934986" cy="1034452"/>
          </a:xfrm>
          <a:prstGeom prst="rect">
            <a:avLst/>
          </a:prstGeom>
        </p:spPr>
      </p:pic>
      <p:sp>
        <p:nvSpPr>
          <p:cNvPr name="AutoShape 25" id="25"/>
          <p:cNvSpPr/>
          <p:nvPr/>
        </p:nvSpPr>
        <p:spPr>
          <a:xfrm rot="0">
            <a:off x="13086693" y="2721116"/>
            <a:ext cx="1457884" cy="0"/>
          </a:xfrm>
          <a:prstGeom prst="line">
            <a:avLst/>
          </a:prstGeom>
          <a:ln cap="rnd" w="19050">
            <a:solidFill>
              <a:srgbClr val="FFDE59"/>
            </a:solidFill>
            <a:prstDash val="sysDot"/>
            <a:headEnd type="none" len="sm" w="sm"/>
            <a:tailEnd type="none" len="sm" w="sm"/>
          </a:ln>
        </p:spPr>
      </p:sp>
      <p:sp>
        <p:nvSpPr>
          <p:cNvPr name="AutoShape 26" id="26"/>
          <p:cNvSpPr/>
          <p:nvPr/>
        </p:nvSpPr>
        <p:spPr>
          <a:xfrm rot="5400000">
            <a:off x="13102645" y="2757250"/>
            <a:ext cx="1462259" cy="0"/>
          </a:xfrm>
          <a:prstGeom prst="line">
            <a:avLst/>
          </a:prstGeom>
          <a:ln cap="rnd" w="19050">
            <a:solidFill>
              <a:srgbClr val="FFDE59"/>
            </a:solidFill>
            <a:prstDash val="sysDot"/>
            <a:headEnd type="none" len="sm" w="sm"/>
            <a:tailEnd type="none" len="sm" w="sm"/>
          </a:ln>
        </p:spPr>
      </p:sp>
      <p:grpSp>
        <p:nvGrpSpPr>
          <p:cNvPr name="Group 27" id="27"/>
          <p:cNvGrpSpPr/>
          <p:nvPr/>
        </p:nvGrpSpPr>
        <p:grpSpPr>
          <a:xfrm rot="0">
            <a:off x="14154381" y="845871"/>
            <a:ext cx="1548846" cy="1548846"/>
            <a:chOff x="0" y="0"/>
            <a:chExt cx="1913890" cy="1913890"/>
          </a:xfrm>
        </p:grpSpPr>
        <p:sp>
          <p:nvSpPr>
            <p:cNvPr name="Freeform 28" id="28"/>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000000"/>
            </a:solidFill>
          </p:spPr>
        </p:sp>
      </p:grpSp>
      <p:pic>
        <p:nvPicPr>
          <p:cNvPr name="Picture 29" id="2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643699" y="1079558"/>
            <a:ext cx="934986" cy="1034452"/>
          </a:xfrm>
          <a:prstGeom prst="rect">
            <a:avLst/>
          </a:prstGeom>
        </p:spPr>
      </p:pic>
      <p:sp>
        <p:nvSpPr>
          <p:cNvPr name="AutoShape 30" id="30"/>
          <p:cNvSpPr/>
          <p:nvPr/>
        </p:nvSpPr>
        <p:spPr>
          <a:xfrm rot="0">
            <a:off x="14204611" y="1579362"/>
            <a:ext cx="1448386" cy="0"/>
          </a:xfrm>
          <a:prstGeom prst="line">
            <a:avLst/>
          </a:prstGeom>
          <a:ln cap="rnd" w="19050">
            <a:solidFill>
              <a:srgbClr val="FFDE59"/>
            </a:solidFill>
            <a:prstDash val="sysDot"/>
            <a:headEnd type="none" len="sm" w="sm"/>
            <a:tailEnd type="none" len="sm" w="sm"/>
          </a:ln>
        </p:spPr>
      </p:sp>
      <p:sp>
        <p:nvSpPr>
          <p:cNvPr name="AutoShape 31" id="31"/>
          <p:cNvSpPr/>
          <p:nvPr/>
        </p:nvSpPr>
        <p:spPr>
          <a:xfrm rot="5400000">
            <a:off x="14222234" y="1613805"/>
            <a:ext cx="1452632" cy="0"/>
          </a:xfrm>
          <a:prstGeom prst="line">
            <a:avLst/>
          </a:prstGeom>
          <a:ln cap="rnd" w="19050">
            <a:solidFill>
              <a:srgbClr val="FFDE59"/>
            </a:solidFill>
            <a:prstDash val="sysDot"/>
            <a:headEnd type="none" len="sm" w="sm"/>
            <a:tailEnd type="none" len="sm" w="sm"/>
          </a:ln>
        </p:spPr>
      </p:sp>
      <p:grpSp>
        <p:nvGrpSpPr>
          <p:cNvPr name="Group 32" id="32"/>
          <p:cNvGrpSpPr/>
          <p:nvPr/>
        </p:nvGrpSpPr>
        <p:grpSpPr>
          <a:xfrm rot="0">
            <a:off x="12605535" y="6778336"/>
            <a:ext cx="1548846" cy="1548846"/>
            <a:chOff x="0" y="0"/>
            <a:chExt cx="1913890" cy="1913890"/>
          </a:xfrm>
        </p:grpSpPr>
        <p:sp>
          <p:nvSpPr>
            <p:cNvPr name="Freeform 33" id="33"/>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000000"/>
            </a:solidFill>
          </p:spPr>
        </p:sp>
      </p:grpSp>
      <p:grpSp>
        <p:nvGrpSpPr>
          <p:cNvPr name="Group 34" id="34"/>
          <p:cNvGrpSpPr/>
          <p:nvPr/>
        </p:nvGrpSpPr>
        <p:grpSpPr>
          <a:xfrm rot="0">
            <a:off x="13792092" y="5627785"/>
            <a:ext cx="1548846" cy="1548846"/>
            <a:chOff x="0" y="0"/>
            <a:chExt cx="1913890" cy="1913890"/>
          </a:xfrm>
        </p:grpSpPr>
        <p:sp>
          <p:nvSpPr>
            <p:cNvPr name="Freeform 35" id="35"/>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DE59"/>
            </a:solidFill>
          </p:spPr>
        </p:sp>
      </p:grpSp>
      <p:pic>
        <p:nvPicPr>
          <p:cNvPr name="Picture 36" id="3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077084" y="5907492"/>
            <a:ext cx="934986" cy="1034452"/>
          </a:xfrm>
          <a:prstGeom prst="rect">
            <a:avLst/>
          </a:prstGeom>
        </p:spPr>
      </p:pic>
      <p:sp>
        <p:nvSpPr>
          <p:cNvPr name="AutoShape 37" id="37"/>
          <p:cNvSpPr/>
          <p:nvPr/>
        </p:nvSpPr>
        <p:spPr>
          <a:xfrm rot="0">
            <a:off x="13792092" y="6386413"/>
            <a:ext cx="1504970" cy="0"/>
          </a:xfrm>
          <a:prstGeom prst="line">
            <a:avLst/>
          </a:prstGeom>
          <a:ln cap="rnd" w="19050">
            <a:solidFill>
              <a:srgbClr val="FFDE59"/>
            </a:solidFill>
            <a:prstDash val="sysDot"/>
            <a:headEnd type="none" len="sm" w="sm"/>
            <a:tailEnd type="none" len="sm" w="sm"/>
          </a:ln>
        </p:spPr>
      </p:sp>
      <p:sp>
        <p:nvSpPr>
          <p:cNvPr name="AutoShape 38" id="38"/>
          <p:cNvSpPr/>
          <p:nvPr/>
        </p:nvSpPr>
        <p:spPr>
          <a:xfrm rot="5399999">
            <a:off x="13794470" y="6404586"/>
            <a:ext cx="1528295" cy="0"/>
          </a:xfrm>
          <a:prstGeom prst="line">
            <a:avLst/>
          </a:prstGeom>
          <a:ln cap="rnd" w="19050">
            <a:solidFill>
              <a:srgbClr val="FFDE59"/>
            </a:solidFill>
            <a:prstDash val="sysDot"/>
            <a:headEnd type="none" len="sm" w="sm"/>
            <a:tailEnd type="none" len="sm" w="sm"/>
          </a:ln>
        </p:spPr>
      </p:sp>
      <p:pic>
        <p:nvPicPr>
          <p:cNvPr name="Picture 39" id="3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925830" y="7045809"/>
            <a:ext cx="934986" cy="1034452"/>
          </a:xfrm>
          <a:prstGeom prst="rect">
            <a:avLst/>
          </a:prstGeom>
        </p:spPr>
      </p:pic>
      <p:sp>
        <p:nvSpPr>
          <p:cNvPr name="AutoShape 40" id="40"/>
          <p:cNvSpPr/>
          <p:nvPr/>
        </p:nvSpPr>
        <p:spPr>
          <a:xfrm rot="0">
            <a:off x="12654878" y="7535337"/>
            <a:ext cx="1455628" cy="0"/>
          </a:xfrm>
          <a:prstGeom prst="line">
            <a:avLst/>
          </a:prstGeom>
          <a:ln cap="rnd" w="19050">
            <a:solidFill>
              <a:srgbClr val="FFDE59"/>
            </a:solidFill>
            <a:prstDash val="sysDot"/>
            <a:headEnd type="none" len="sm" w="sm"/>
            <a:tailEnd type="none" len="sm" w="sm"/>
          </a:ln>
        </p:spPr>
      </p:sp>
      <p:sp>
        <p:nvSpPr>
          <p:cNvPr name="AutoShape 41" id="41"/>
          <p:cNvSpPr/>
          <p:nvPr/>
        </p:nvSpPr>
        <p:spPr>
          <a:xfrm rot="5400000">
            <a:off x="12637777" y="7548795"/>
            <a:ext cx="1468567" cy="0"/>
          </a:xfrm>
          <a:prstGeom prst="line">
            <a:avLst/>
          </a:prstGeom>
          <a:ln cap="rnd" w="19050">
            <a:solidFill>
              <a:srgbClr val="FFDE59"/>
            </a:solidFill>
            <a:prstDash val="sysDot"/>
            <a:headEnd type="none" len="sm" w="sm"/>
            <a:tailEnd type="none" len="sm" w="sm"/>
          </a:ln>
        </p:spPr>
      </p:sp>
      <p:grpSp>
        <p:nvGrpSpPr>
          <p:cNvPr name="Group 42" id="42"/>
          <p:cNvGrpSpPr/>
          <p:nvPr/>
        </p:nvGrpSpPr>
        <p:grpSpPr>
          <a:xfrm rot="0">
            <a:off x="11473002" y="7892283"/>
            <a:ext cx="1548846" cy="1548846"/>
            <a:chOff x="0" y="0"/>
            <a:chExt cx="1913890" cy="1913890"/>
          </a:xfrm>
        </p:grpSpPr>
        <p:sp>
          <p:nvSpPr>
            <p:cNvPr name="Freeform 43" id="43"/>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000000"/>
            </a:solidFill>
          </p:spPr>
        </p:sp>
      </p:grpSp>
      <p:pic>
        <p:nvPicPr>
          <p:cNvPr name="Picture 44" id="4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772035" y="8159756"/>
            <a:ext cx="934986" cy="1034452"/>
          </a:xfrm>
          <a:prstGeom prst="rect">
            <a:avLst/>
          </a:prstGeom>
        </p:spPr>
      </p:pic>
      <p:sp>
        <p:nvSpPr>
          <p:cNvPr name="AutoShape 45" id="45"/>
          <p:cNvSpPr/>
          <p:nvPr/>
        </p:nvSpPr>
        <p:spPr>
          <a:xfrm rot="0">
            <a:off x="11524278" y="8649283"/>
            <a:ext cx="1453695" cy="0"/>
          </a:xfrm>
          <a:prstGeom prst="line">
            <a:avLst/>
          </a:prstGeom>
          <a:ln cap="rnd" w="19050">
            <a:solidFill>
              <a:srgbClr val="FFDE59"/>
            </a:solidFill>
            <a:prstDash val="sysDot"/>
            <a:headEnd type="none" len="sm" w="sm"/>
            <a:tailEnd type="none" len="sm" w="sm"/>
          </a:ln>
        </p:spPr>
      </p:sp>
      <p:sp>
        <p:nvSpPr>
          <p:cNvPr name="AutoShape 46" id="46"/>
          <p:cNvSpPr/>
          <p:nvPr/>
        </p:nvSpPr>
        <p:spPr>
          <a:xfrm rot="5400000">
            <a:off x="11513110" y="8667463"/>
            <a:ext cx="1452836" cy="0"/>
          </a:xfrm>
          <a:prstGeom prst="line">
            <a:avLst/>
          </a:prstGeom>
          <a:ln cap="rnd" w="19050">
            <a:solidFill>
              <a:srgbClr val="FFDE59"/>
            </a:solidFill>
            <a:prstDash val="sysDot"/>
            <a:headEnd type="none" len="sm" w="sm"/>
            <a:tailEnd type="none" len="sm" w="sm"/>
          </a:ln>
        </p:spPr>
      </p:sp>
      <p:grpSp>
        <p:nvGrpSpPr>
          <p:cNvPr name="Group 47" id="47"/>
          <p:cNvGrpSpPr/>
          <p:nvPr/>
        </p:nvGrpSpPr>
        <p:grpSpPr>
          <a:xfrm rot="0">
            <a:off x="14940652" y="4432735"/>
            <a:ext cx="1548846" cy="1548846"/>
            <a:chOff x="0" y="0"/>
            <a:chExt cx="1913890" cy="1913890"/>
          </a:xfrm>
        </p:grpSpPr>
        <p:sp>
          <p:nvSpPr>
            <p:cNvPr name="Freeform 48" id="48"/>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000000"/>
            </a:solidFill>
          </p:spPr>
        </p:sp>
      </p:grpSp>
      <p:pic>
        <p:nvPicPr>
          <p:cNvPr name="Picture 49" id="4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247583" y="4742303"/>
            <a:ext cx="934986" cy="1034452"/>
          </a:xfrm>
          <a:prstGeom prst="rect">
            <a:avLst/>
          </a:prstGeom>
        </p:spPr>
      </p:pic>
      <p:sp>
        <p:nvSpPr>
          <p:cNvPr name="AutoShape 50" id="50"/>
          <p:cNvSpPr/>
          <p:nvPr/>
        </p:nvSpPr>
        <p:spPr>
          <a:xfrm rot="0">
            <a:off x="14990074" y="5189736"/>
            <a:ext cx="1455549" cy="0"/>
          </a:xfrm>
          <a:prstGeom prst="line">
            <a:avLst/>
          </a:prstGeom>
          <a:ln cap="rnd" w="19050">
            <a:solidFill>
              <a:srgbClr val="FFDE59"/>
            </a:solidFill>
            <a:prstDash val="sysDot"/>
            <a:headEnd type="none" len="sm" w="sm"/>
            <a:tailEnd type="none" len="sm" w="sm"/>
          </a:ln>
        </p:spPr>
      </p:sp>
      <p:sp>
        <p:nvSpPr>
          <p:cNvPr name="AutoShape 51" id="51"/>
          <p:cNvSpPr/>
          <p:nvPr/>
        </p:nvSpPr>
        <p:spPr>
          <a:xfrm rot="5400000">
            <a:off x="14978492" y="5211935"/>
            <a:ext cx="1457373" cy="0"/>
          </a:xfrm>
          <a:prstGeom prst="line">
            <a:avLst/>
          </a:prstGeom>
          <a:ln cap="rnd" w="19050">
            <a:solidFill>
              <a:srgbClr val="FFDE59"/>
            </a:solidFill>
            <a:prstDash val="sysDot"/>
            <a:headEnd type="none" len="sm" w="sm"/>
            <a:tailEnd type="none" len="sm" w="sm"/>
          </a:ln>
        </p:spPr>
      </p:sp>
      <p:grpSp>
        <p:nvGrpSpPr>
          <p:cNvPr name="Group 52" id="52"/>
          <p:cNvGrpSpPr/>
          <p:nvPr/>
        </p:nvGrpSpPr>
        <p:grpSpPr>
          <a:xfrm rot="0">
            <a:off x="16158196" y="3227954"/>
            <a:ext cx="1548846" cy="1548846"/>
            <a:chOff x="0" y="0"/>
            <a:chExt cx="1913890" cy="1913890"/>
          </a:xfrm>
        </p:grpSpPr>
        <p:sp>
          <p:nvSpPr>
            <p:cNvPr name="Freeform 53" id="53"/>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000000"/>
            </a:solidFill>
          </p:spPr>
        </p:sp>
      </p:grpSp>
      <p:pic>
        <p:nvPicPr>
          <p:cNvPr name="Picture 54" id="5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449331" y="3458321"/>
            <a:ext cx="934986" cy="1034452"/>
          </a:xfrm>
          <a:prstGeom prst="rect">
            <a:avLst/>
          </a:prstGeom>
        </p:spPr>
      </p:pic>
      <p:sp>
        <p:nvSpPr>
          <p:cNvPr name="AutoShape 55" id="55"/>
          <p:cNvSpPr/>
          <p:nvPr/>
        </p:nvSpPr>
        <p:spPr>
          <a:xfrm rot="0">
            <a:off x="16217956" y="3984955"/>
            <a:ext cx="1445211" cy="0"/>
          </a:xfrm>
          <a:prstGeom prst="line">
            <a:avLst/>
          </a:prstGeom>
          <a:ln cap="rnd" w="19050">
            <a:solidFill>
              <a:srgbClr val="FFDE59"/>
            </a:solidFill>
            <a:prstDash val="sysDot"/>
            <a:headEnd type="none" len="sm" w="sm"/>
            <a:tailEnd type="none" len="sm" w="sm"/>
          </a:ln>
        </p:spPr>
      </p:sp>
      <p:sp>
        <p:nvSpPr>
          <p:cNvPr name="AutoShape 56" id="56"/>
          <p:cNvSpPr/>
          <p:nvPr/>
        </p:nvSpPr>
        <p:spPr>
          <a:xfrm rot="5400000">
            <a:off x="16193208" y="4001264"/>
            <a:ext cx="1463028" cy="0"/>
          </a:xfrm>
          <a:prstGeom prst="line">
            <a:avLst/>
          </a:prstGeom>
          <a:ln cap="rnd" w="19050">
            <a:solidFill>
              <a:srgbClr val="FFDE59"/>
            </a:solidFill>
            <a:prstDash val="sysDot"/>
            <a:headEnd type="none" len="sm" w="sm"/>
            <a:tailEnd type="none" len="sm" w="sm"/>
          </a:ln>
        </p:spPr>
      </p:sp>
      <p:sp>
        <p:nvSpPr>
          <p:cNvPr name="AutoShape 57" id="57"/>
          <p:cNvSpPr/>
          <p:nvPr/>
        </p:nvSpPr>
        <p:spPr>
          <a:xfrm rot="-2764557">
            <a:off x="12971579" y="3519424"/>
            <a:ext cx="3199256" cy="0"/>
          </a:xfrm>
          <a:prstGeom prst="line">
            <a:avLst/>
          </a:prstGeom>
          <a:ln cap="rnd" w="28575">
            <a:solidFill>
              <a:srgbClr val="FFDE59"/>
            </a:solidFill>
            <a:prstDash val="sysDash"/>
            <a:headEnd type="triangle" len="med" w="lg"/>
            <a:tailEnd type="triangle" len="med" w="lg"/>
          </a:ln>
        </p:spPr>
      </p:sp>
      <p:grpSp>
        <p:nvGrpSpPr>
          <p:cNvPr name="Group 58" id="58"/>
          <p:cNvGrpSpPr/>
          <p:nvPr/>
        </p:nvGrpSpPr>
        <p:grpSpPr>
          <a:xfrm rot="0">
            <a:off x="1321303" y="1373804"/>
            <a:ext cx="6036638" cy="2886442"/>
            <a:chOff x="0" y="0"/>
            <a:chExt cx="8048851" cy="3848589"/>
          </a:xfrm>
        </p:grpSpPr>
        <p:sp>
          <p:nvSpPr>
            <p:cNvPr name="TextBox 59" id="59"/>
            <p:cNvSpPr txBox="true"/>
            <p:nvPr/>
          </p:nvSpPr>
          <p:spPr>
            <a:xfrm rot="0">
              <a:off x="0" y="0"/>
              <a:ext cx="8048851" cy="29210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Estimate Head Motion</a:t>
              </a:r>
            </a:p>
          </p:txBody>
        </p:sp>
        <p:sp>
          <p:nvSpPr>
            <p:cNvPr name="TextBox 60" id="60"/>
            <p:cNvSpPr txBox="true"/>
            <p:nvPr/>
          </p:nvSpPr>
          <p:spPr>
            <a:xfrm rot="0">
              <a:off x="0" y="3107756"/>
              <a:ext cx="8048851" cy="740833"/>
            </a:xfrm>
            <a:prstGeom prst="rect">
              <a:avLst/>
            </a:prstGeom>
          </p:spPr>
          <p:txBody>
            <a:bodyPr anchor="t" rtlCol="false" tIns="0" lIns="0" bIns="0" rIns="0">
              <a:spAutoFit/>
            </a:bodyPr>
            <a:lstStyle/>
            <a:p>
              <a:pPr>
                <a:lnSpc>
                  <a:spcPts val="4550"/>
                </a:lnSpc>
              </a:pPr>
            </a:p>
          </p:txBody>
        </p:sp>
      </p:grpSp>
      <p:grpSp>
        <p:nvGrpSpPr>
          <p:cNvPr name="Group 61" id="61"/>
          <p:cNvGrpSpPr/>
          <p:nvPr/>
        </p:nvGrpSpPr>
        <p:grpSpPr>
          <a:xfrm rot="0">
            <a:off x="1321303" y="6424718"/>
            <a:ext cx="6187295" cy="2833582"/>
            <a:chOff x="0" y="0"/>
            <a:chExt cx="8249727" cy="3778109"/>
          </a:xfrm>
        </p:grpSpPr>
        <p:sp>
          <p:nvSpPr>
            <p:cNvPr name="TextBox 62" id="62"/>
            <p:cNvSpPr txBox="true"/>
            <p:nvPr/>
          </p:nvSpPr>
          <p:spPr>
            <a:xfrm rot="0">
              <a:off x="0" y="2413494"/>
              <a:ext cx="8249727" cy="13646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Uses </a:t>
              </a:r>
              <a:r>
                <a:rPr lang="en-US" sz="2100">
                  <a:solidFill>
                    <a:srgbClr val="000000"/>
                  </a:solidFill>
                  <a:latin typeface="Inter Italics"/>
                </a:rPr>
                <a:t>mcflirt</a:t>
              </a:r>
              <a:r>
                <a:rPr lang="en-US" sz="2100">
                  <a:solidFill>
                    <a:srgbClr val="000000"/>
                  </a:solidFill>
                  <a:latin typeface="Inter"/>
                </a:rPr>
                <a:t> from FSL</a:t>
              </a:r>
            </a:p>
            <a:p>
              <a:pPr marL="453390" indent="-226695" lvl="1">
                <a:lnSpc>
                  <a:spcPts val="2730"/>
                </a:lnSpc>
                <a:buFont typeface="Arial"/>
                <a:buChar char="•"/>
              </a:pPr>
              <a:r>
                <a:rPr lang="en-US" sz="2100">
                  <a:solidFill>
                    <a:srgbClr val="000000"/>
                  </a:solidFill>
                  <a:latin typeface="Inter"/>
                </a:rPr>
                <a:t>Calculated from 6 motion parameters (3 rotations &amp; 3 translations) per time-step</a:t>
              </a:r>
            </a:p>
          </p:txBody>
        </p:sp>
        <p:sp>
          <p:nvSpPr>
            <p:cNvPr name="TextBox 63" id="63"/>
            <p:cNvSpPr txBox="true"/>
            <p:nvPr/>
          </p:nvSpPr>
          <p:spPr>
            <a:xfrm rot="0">
              <a:off x="0" y="-28575"/>
              <a:ext cx="8249727" cy="20707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Writes a rigid-body transform - steps needed to bring brain back into alignment with the reference image - for each volume</a:t>
              </a:r>
            </a:p>
          </p:txBody>
        </p:sp>
      </p:grpSp>
      <p:sp>
        <p:nvSpPr>
          <p:cNvPr name="AutoShape 64" id="64"/>
          <p:cNvSpPr/>
          <p:nvPr/>
        </p:nvSpPr>
        <p:spPr>
          <a:xfrm rot="-4499999">
            <a:off x="13087754" y="4086895"/>
            <a:ext cx="1138976" cy="0"/>
          </a:xfrm>
          <a:prstGeom prst="line">
            <a:avLst/>
          </a:prstGeom>
          <a:ln cap="rnd" w="28575">
            <a:solidFill>
              <a:srgbClr val="FFDE59"/>
            </a:solidFill>
            <a:prstDash val="sysDash"/>
            <a:headEnd type="none" len="sm" w="sm"/>
            <a:tailEnd type="triangle" len="med" w="lg"/>
          </a:ln>
        </p:spPr>
      </p:sp>
      <p:sp>
        <p:nvSpPr>
          <p:cNvPr name="AutoShape 65" id="65"/>
          <p:cNvSpPr/>
          <p:nvPr/>
        </p:nvSpPr>
        <p:spPr>
          <a:xfrm rot="-2607858">
            <a:off x="10700702" y="5806686"/>
            <a:ext cx="3117630" cy="0"/>
          </a:xfrm>
          <a:prstGeom prst="line">
            <a:avLst/>
          </a:prstGeom>
          <a:ln cap="rnd" w="28575">
            <a:solidFill>
              <a:srgbClr val="FFDE59"/>
            </a:solidFill>
            <a:prstDash val="sysDash"/>
            <a:headEnd type="triangle" len="med" w="lg"/>
            <a:tailEnd type="triangle" len="med" w="lg"/>
          </a:ln>
        </p:spPr>
      </p:sp>
      <p:sp>
        <p:nvSpPr>
          <p:cNvPr name="AutoShape 66" id="66"/>
          <p:cNvSpPr/>
          <p:nvPr/>
        </p:nvSpPr>
        <p:spPr>
          <a:xfrm rot="9802928">
            <a:off x="12189638" y="4953289"/>
            <a:ext cx="1193070" cy="0"/>
          </a:xfrm>
          <a:prstGeom prst="line">
            <a:avLst/>
          </a:prstGeom>
          <a:ln cap="rnd" w="28575">
            <a:solidFill>
              <a:srgbClr val="FFDE59"/>
            </a:solidFill>
            <a:prstDash val="sysDash"/>
            <a:headEnd type="none" len="sm" w="sm"/>
            <a:tailEnd type="triangle" len="med" w="lg"/>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03</a:t>
              </a:r>
            </a:p>
          </p:txBody>
        </p:sp>
      </p:grpSp>
      <p:pic>
        <p:nvPicPr>
          <p:cNvPr name="Picture 7" id="7"/>
          <p:cNvPicPr>
            <a:picLocks noChangeAspect="true"/>
          </p:cNvPicPr>
          <p:nvPr/>
        </p:nvPicPr>
        <p:blipFill>
          <a:blip r:embed="rId3"/>
          <a:srcRect l="0" t="0" r="0" b="0"/>
          <a:stretch>
            <a:fillRect/>
          </a:stretch>
        </p:blipFill>
        <p:spPr>
          <a:xfrm flipH="false" flipV="false" rot="0">
            <a:off x="9637594" y="2661339"/>
            <a:ext cx="8156812" cy="4964322"/>
          </a:xfrm>
          <a:prstGeom prst="rect">
            <a:avLst/>
          </a:prstGeom>
        </p:spPr>
      </p:pic>
      <p:grpSp>
        <p:nvGrpSpPr>
          <p:cNvPr name="Group 8" id="8"/>
          <p:cNvGrpSpPr/>
          <p:nvPr/>
        </p:nvGrpSpPr>
        <p:grpSpPr>
          <a:xfrm rot="0">
            <a:off x="1321303" y="1373804"/>
            <a:ext cx="6036638" cy="2886442"/>
            <a:chOff x="0" y="0"/>
            <a:chExt cx="8048851" cy="3848589"/>
          </a:xfrm>
        </p:grpSpPr>
        <p:sp>
          <p:nvSpPr>
            <p:cNvPr name="TextBox 9" id="9"/>
            <p:cNvSpPr txBox="true"/>
            <p:nvPr/>
          </p:nvSpPr>
          <p:spPr>
            <a:xfrm rot="0">
              <a:off x="0" y="0"/>
              <a:ext cx="8048851" cy="29210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Slice Time Correction</a:t>
              </a:r>
            </a:p>
          </p:txBody>
        </p:sp>
        <p:sp>
          <p:nvSpPr>
            <p:cNvPr name="TextBox 10" id="10"/>
            <p:cNvSpPr txBox="true"/>
            <p:nvPr/>
          </p:nvSpPr>
          <p:spPr>
            <a:xfrm rot="0">
              <a:off x="0" y="3107756"/>
              <a:ext cx="8048851" cy="740833"/>
            </a:xfrm>
            <a:prstGeom prst="rect">
              <a:avLst/>
            </a:prstGeom>
          </p:spPr>
          <p:txBody>
            <a:bodyPr anchor="t" rtlCol="false" tIns="0" lIns="0" bIns="0" rIns="0">
              <a:spAutoFit/>
            </a:bodyPr>
            <a:lstStyle/>
            <a:p>
              <a:pPr>
                <a:lnSpc>
                  <a:spcPts val="4550"/>
                </a:lnSpc>
              </a:pPr>
            </a:p>
          </p:txBody>
        </p:sp>
      </p:grpSp>
      <p:grpSp>
        <p:nvGrpSpPr>
          <p:cNvPr name="Group 11" id="11"/>
          <p:cNvGrpSpPr/>
          <p:nvPr/>
        </p:nvGrpSpPr>
        <p:grpSpPr>
          <a:xfrm rot="0">
            <a:off x="1321303" y="7158143"/>
            <a:ext cx="6187295" cy="2100157"/>
            <a:chOff x="0" y="0"/>
            <a:chExt cx="8249727" cy="2800209"/>
          </a:xfrm>
        </p:grpSpPr>
        <p:sp>
          <p:nvSpPr>
            <p:cNvPr name="TextBox 12" id="12"/>
            <p:cNvSpPr txBox="true"/>
            <p:nvPr/>
          </p:nvSpPr>
          <p:spPr>
            <a:xfrm rot="0">
              <a:off x="0" y="1892794"/>
              <a:ext cx="8249727" cy="9074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Uses </a:t>
              </a:r>
              <a:r>
                <a:rPr lang="en-US" sz="2100">
                  <a:solidFill>
                    <a:srgbClr val="000000"/>
                  </a:solidFill>
                  <a:latin typeface="Inter Italics"/>
                </a:rPr>
                <a:t>3dTShift</a:t>
              </a:r>
              <a:r>
                <a:rPr lang="en-US" sz="2100">
                  <a:solidFill>
                    <a:srgbClr val="000000"/>
                  </a:solidFill>
                  <a:latin typeface="Inter"/>
                </a:rPr>
                <a:t> from AFNI</a:t>
              </a:r>
            </a:p>
            <a:p>
              <a:pPr marL="453390" indent="-226695" lvl="1">
                <a:lnSpc>
                  <a:spcPts val="2730"/>
                </a:lnSpc>
                <a:buFont typeface="Arial"/>
                <a:buChar char="•"/>
              </a:pPr>
              <a:r>
                <a:rPr lang="en-US" sz="2100">
                  <a:solidFill>
                    <a:srgbClr val="000000"/>
                  </a:solidFill>
                  <a:latin typeface="Inter"/>
                </a:rPr>
                <a:t>Can be skipped</a:t>
              </a:r>
            </a:p>
          </p:txBody>
        </p:sp>
        <p:sp>
          <p:nvSpPr>
            <p:cNvPr name="TextBox 13" id="13"/>
            <p:cNvSpPr txBox="true"/>
            <p:nvPr/>
          </p:nvSpPr>
          <p:spPr>
            <a:xfrm rot="0">
              <a:off x="0" y="-28575"/>
              <a:ext cx="8249727" cy="15500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Realigning 2D image slices to the middle TR (i.e. middle of that volume's acquisition)</a:t>
              </a:r>
            </a:p>
          </p:txBody>
        </p:sp>
      </p:grpSp>
      <p:sp>
        <p:nvSpPr>
          <p:cNvPr name="TextBox 14" id="14"/>
          <p:cNvSpPr txBox="true"/>
          <p:nvPr/>
        </p:nvSpPr>
        <p:spPr>
          <a:xfrm rot="0">
            <a:off x="11607111" y="7783004"/>
            <a:ext cx="6187295"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Jenkinson &amp; Chappell, 2018</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04</a:t>
              </a:r>
            </a:p>
          </p:txBody>
        </p:sp>
      </p:grpSp>
      <p:pic>
        <p:nvPicPr>
          <p:cNvPr name="Picture 7" id="7"/>
          <p:cNvPicPr>
            <a:picLocks noChangeAspect="true"/>
          </p:cNvPicPr>
          <p:nvPr/>
        </p:nvPicPr>
        <p:blipFill>
          <a:blip r:embed="rId3"/>
          <a:srcRect l="0" t="0" r="0" b="0"/>
          <a:stretch>
            <a:fillRect/>
          </a:stretch>
        </p:blipFill>
        <p:spPr>
          <a:xfrm flipH="false" flipV="false" rot="0">
            <a:off x="11311088" y="687087"/>
            <a:ext cx="4809824" cy="2159513"/>
          </a:xfrm>
          <a:prstGeom prst="rect">
            <a:avLst/>
          </a:prstGeom>
        </p:spPr>
      </p:pic>
      <p:grpSp>
        <p:nvGrpSpPr>
          <p:cNvPr name="Group 8" id="8"/>
          <p:cNvGrpSpPr/>
          <p:nvPr/>
        </p:nvGrpSpPr>
        <p:grpSpPr>
          <a:xfrm rot="0">
            <a:off x="10970725" y="345474"/>
            <a:ext cx="680726" cy="683226"/>
            <a:chOff x="0" y="0"/>
            <a:chExt cx="907634" cy="910968"/>
          </a:xfrm>
        </p:grpSpPr>
        <p:grpSp>
          <p:nvGrpSpPr>
            <p:cNvPr name="Group 9" id="9"/>
            <p:cNvGrpSpPr/>
            <p:nvPr/>
          </p:nvGrpSpPr>
          <p:grpSpPr>
            <a:xfrm rot="0">
              <a:off x="0" y="0"/>
              <a:ext cx="907634" cy="91096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F1F1"/>
              </a:solidFill>
            </p:spPr>
          </p:sp>
        </p:grpSp>
        <p:sp>
          <p:nvSpPr>
            <p:cNvPr name="TextBox 11" id="11"/>
            <p:cNvSpPr txBox="true"/>
            <p:nvPr/>
          </p:nvSpPr>
          <p:spPr>
            <a:xfrm rot="0">
              <a:off x="114934" y="209605"/>
              <a:ext cx="677766" cy="571500"/>
            </a:xfrm>
            <a:prstGeom prst="rect">
              <a:avLst/>
            </a:prstGeom>
          </p:spPr>
          <p:txBody>
            <a:bodyPr anchor="t" rtlCol="false" tIns="0" lIns="0" bIns="0" rIns="0">
              <a:spAutoFit/>
            </a:bodyPr>
            <a:lstStyle/>
            <a:p>
              <a:pPr algn="ctr">
                <a:lnSpc>
                  <a:spcPts val="3390"/>
                </a:lnSpc>
              </a:pPr>
              <a:r>
                <a:rPr lang="en-US" sz="2825">
                  <a:solidFill>
                    <a:srgbClr val="094850"/>
                  </a:solidFill>
                  <a:latin typeface="Inter Bold"/>
                </a:rPr>
                <a:t>1</a:t>
              </a:r>
            </a:p>
          </p:txBody>
        </p:sp>
      </p:grpSp>
      <p:pic>
        <p:nvPicPr>
          <p:cNvPr name="Picture 12" id="12"/>
          <p:cNvPicPr>
            <a:picLocks noChangeAspect="true"/>
          </p:cNvPicPr>
          <p:nvPr/>
        </p:nvPicPr>
        <p:blipFill>
          <a:blip r:embed="rId4"/>
          <a:srcRect l="0" t="0" r="0" b="0"/>
          <a:stretch>
            <a:fillRect/>
          </a:stretch>
        </p:blipFill>
        <p:spPr>
          <a:xfrm flipH="false" flipV="false" rot="0">
            <a:off x="13716000" y="3938009"/>
            <a:ext cx="3648827" cy="2113722"/>
          </a:xfrm>
          <a:prstGeom prst="rect">
            <a:avLst/>
          </a:prstGeom>
        </p:spPr>
      </p:pic>
      <p:grpSp>
        <p:nvGrpSpPr>
          <p:cNvPr name="Group 13" id="13"/>
          <p:cNvGrpSpPr/>
          <p:nvPr/>
        </p:nvGrpSpPr>
        <p:grpSpPr>
          <a:xfrm rot="0">
            <a:off x="13375637" y="3596396"/>
            <a:ext cx="680726" cy="683226"/>
            <a:chOff x="0" y="0"/>
            <a:chExt cx="907634" cy="910968"/>
          </a:xfrm>
        </p:grpSpPr>
        <p:grpSp>
          <p:nvGrpSpPr>
            <p:cNvPr name="Group 14" id="14"/>
            <p:cNvGrpSpPr/>
            <p:nvPr/>
          </p:nvGrpSpPr>
          <p:grpSpPr>
            <a:xfrm rot="0">
              <a:off x="0" y="0"/>
              <a:ext cx="907634" cy="910968"/>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F1F1"/>
              </a:solidFill>
            </p:spPr>
          </p:sp>
        </p:grpSp>
        <p:sp>
          <p:nvSpPr>
            <p:cNvPr name="TextBox 16" id="16"/>
            <p:cNvSpPr txBox="true"/>
            <p:nvPr/>
          </p:nvSpPr>
          <p:spPr>
            <a:xfrm rot="0">
              <a:off x="114934" y="209605"/>
              <a:ext cx="677766" cy="571500"/>
            </a:xfrm>
            <a:prstGeom prst="rect">
              <a:avLst/>
            </a:prstGeom>
          </p:spPr>
          <p:txBody>
            <a:bodyPr anchor="t" rtlCol="false" tIns="0" lIns="0" bIns="0" rIns="0">
              <a:spAutoFit/>
            </a:bodyPr>
            <a:lstStyle/>
            <a:p>
              <a:pPr algn="ctr">
                <a:lnSpc>
                  <a:spcPts val="3390"/>
                </a:lnSpc>
              </a:pPr>
              <a:r>
                <a:rPr lang="en-US" sz="2825">
                  <a:solidFill>
                    <a:srgbClr val="094850"/>
                  </a:solidFill>
                  <a:latin typeface="Inter Bold"/>
                </a:rPr>
                <a:t>3</a:t>
              </a:r>
            </a:p>
          </p:txBody>
        </p:sp>
      </p:grpSp>
      <p:pic>
        <p:nvPicPr>
          <p:cNvPr name="Picture 17" id="17"/>
          <p:cNvPicPr>
            <a:picLocks noChangeAspect="true"/>
          </p:cNvPicPr>
          <p:nvPr/>
        </p:nvPicPr>
        <p:blipFill>
          <a:blip r:embed="rId5"/>
          <a:srcRect l="0" t="0" r="0" b="0"/>
          <a:stretch>
            <a:fillRect/>
          </a:stretch>
        </p:blipFill>
        <p:spPr>
          <a:xfrm flipH="false" flipV="false" rot="0">
            <a:off x="10407068" y="3594674"/>
            <a:ext cx="2763796" cy="2798781"/>
          </a:xfrm>
          <a:prstGeom prst="rect">
            <a:avLst/>
          </a:prstGeom>
        </p:spPr>
      </p:pic>
      <p:grpSp>
        <p:nvGrpSpPr>
          <p:cNvPr name="Group 18" id="18"/>
          <p:cNvGrpSpPr/>
          <p:nvPr/>
        </p:nvGrpSpPr>
        <p:grpSpPr>
          <a:xfrm rot="0">
            <a:off x="10066705" y="3364713"/>
            <a:ext cx="680726" cy="683226"/>
            <a:chOff x="0" y="0"/>
            <a:chExt cx="907634" cy="910968"/>
          </a:xfrm>
        </p:grpSpPr>
        <p:grpSp>
          <p:nvGrpSpPr>
            <p:cNvPr name="Group 19" id="19"/>
            <p:cNvGrpSpPr/>
            <p:nvPr/>
          </p:nvGrpSpPr>
          <p:grpSpPr>
            <a:xfrm rot="0">
              <a:off x="0" y="0"/>
              <a:ext cx="907634" cy="910968"/>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F1F1"/>
              </a:solidFill>
            </p:spPr>
          </p:sp>
        </p:grpSp>
        <p:sp>
          <p:nvSpPr>
            <p:cNvPr name="TextBox 21" id="21"/>
            <p:cNvSpPr txBox="true"/>
            <p:nvPr/>
          </p:nvSpPr>
          <p:spPr>
            <a:xfrm rot="0">
              <a:off x="114934" y="209605"/>
              <a:ext cx="677766" cy="571500"/>
            </a:xfrm>
            <a:prstGeom prst="rect">
              <a:avLst/>
            </a:prstGeom>
          </p:spPr>
          <p:txBody>
            <a:bodyPr anchor="t" rtlCol="false" tIns="0" lIns="0" bIns="0" rIns="0">
              <a:spAutoFit/>
            </a:bodyPr>
            <a:lstStyle/>
            <a:p>
              <a:pPr algn="ctr">
                <a:lnSpc>
                  <a:spcPts val="3390"/>
                </a:lnSpc>
              </a:pPr>
              <a:r>
                <a:rPr lang="en-US" sz="2825">
                  <a:solidFill>
                    <a:srgbClr val="094850"/>
                  </a:solidFill>
                  <a:latin typeface="Inter Bold"/>
                </a:rPr>
                <a:t>2</a:t>
              </a:r>
            </a:p>
          </p:txBody>
        </p:sp>
      </p:grpSp>
      <p:grpSp>
        <p:nvGrpSpPr>
          <p:cNvPr name="Group 22" id="22"/>
          <p:cNvGrpSpPr/>
          <p:nvPr/>
        </p:nvGrpSpPr>
        <p:grpSpPr>
          <a:xfrm rot="0">
            <a:off x="1321303" y="1373804"/>
            <a:ext cx="6036638" cy="3981817"/>
            <a:chOff x="0" y="0"/>
            <a:chExt cx="8048851" cy="5309089"/>
          </a:xfrm>
        </p:grpSpPr>
        <p:sp>
          <p:nvSpPr>
            <p:cNvPr name="TextBox 23" id="23"/>
            <p:cNvSpPr txBox="true"/>
            <p:nvPr/>
          </p:nvSpPr>
          <p:spPr>
            <a:xfrm rot="0">
              <a:off x="0" y="0"/>
              <a:ext cx="8048851" cy="43815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Susceptibility Distortion Correction</a:t>
              </a:r>
            </a:p>
          </p:txBody>
        </p:sp>
        <p:sp>
          <p:nvSpPr>
            <p:cNvPr name="TextBox 24" id="24"/>
            <p:cNvSpPr txBox="true"/>
            <p:nvPr/>
          </p:nvSpPr>
          <p:spPr>
            <a:xfrm rot="0">
              <a:off x="0" y="4568256"/>
              <a:ext cx="8048851" cy="740833"/>
            </a:xfrm>
            <a:prstGeom prst="rect">
              <a:avLst/>
            </a:prstGeom>
          </p:spPr>
          <p:txBody>
            <a:bodyPr anchor="t" rtlCol="false" tIns="0" lIns="0" bIns="0" rIns="0">
              <a:spAutoFit/>
            </a:bodyPr>
            <a:lstStyle/>
            <a:p>
              <a:pPr>
                <a:lnSpc>
                  <a:spcPts val="4550"/>
                </a:lnSpc>
              </a:pPr>
            </a:p>
          </p:txBody>
        </p:sp>
      </p:grpSp>
      <p:grpSp>
        <p:nvGrpSpPr>
          <p:cNvPr name="Group 25" id="25"/>
          <p:cNvGrpSpPr/>
          <p:nvPr/>
        </p:nvGrpSpPr>
        <p:grpSpPr>
          <a:xfrm rot="0">
            <a:off x="1321303" y="4546388"/>
            <a:ext cx="6187295" cy="4711912"/>
            <a:chOff x="0" y="0"/>
            <a:chExt cx="8249727" cy="6282549"/>
          </a:xfrm>
        </p:grpSpPr>
        <p:sp>
          <p:nvSpPr>
            <p:cNvPr name="TextBox 26" id="26"/>
            <p:cNvSpPr txBox="true"/>
            <p:nvPr/>
          </p:nvSpPr>
          <p:spPr>
            <a:xfrm rot="0">
              <a:off x="0" y="1353044"/>
              <a:ext cx="8249727" cy="4929505"/>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000000"/>
                  </a:solidFill>
                  <a:latin typeface="Inter"/>
                </a:rPr>
                <a:t>Calculates the fieldmap by:</a:t>
              </a:r>
            </a:p>
            <a:p>
              <a:pPr marL="453390" indent="-226695" lvl="1">
                <a:lnSpc>
                  <a:spcPts val="2940"/>
                </a:lnSpc>
                <a:buFont typeface="Arial"/>
                <a:buChar char="•"/>
              </a:pPr>
              <a:r>
                <a:rPr lang="en-US" sz="2100">
                  <a:solidFill>
                    <a:srgbClr val="000000"/>
                  </a:solidFill>
                  <a:latin typeface="Inter"/>
                </a:rPr>
                <a:t> PE-Polar: Registering BOLD images acquired with opposite phase encoding directions to a reference and calculating voxel displacement</a:t>
              </a:r>
            </a:p>
            <a:p>
              <a:pPr marL="453390" indent="-226695" lvl="1">
                <a:lnSpc>
                  <a:spcPts val="2940"/>
                </a:lnSpc>
                <a:buFont typeface="Arial"/>
                <a:buChar char="•"/>
              </a:pPr>
              <a:r>
                <a:rPr lang="en-US" sz="2100">
                  <a:solidFill>
                    <a:srgbClr val="000000"/>
                  </a:solidFill>
                  <a:latin typeface="Inter"/>
                </a:rPr>
                <a:t>Direct: comparing echos in a double-echo  sequence to reveal inhomogeneities </a:t>
              </a:r>
            </a:p>
            <a:p>
              <a:pPr marL="453390" indent="-226695" lvl="1">
                <a:lnSpc>
                  <a:spcPts val="2940"/>
                </a:lnSpc>
                <a:buFont typeface="Arial"/>
                <a:buChar char="•"/>
              </a:pPr>
              <a:r>
                <a:rPr lang="en-US" sz="2100">
                  <a:solidFill>
                    <a:srgbClr val="000000"/>
                  </a:solidFill>
                  <a:latin typeface="Inter"/>
                </a:rPr>
                <a:t>Fieldmap-less: Registering BOLD images to T1w to assess voxel displacement</a:t>
              </a:r>
            </a:p>
            <a:p>
              <a:pPr marL="453390" indent="-226695" lvl="1">
                <a:lnSpc>
                  <a:spcPts val="2940"/>
                </a:lnSpc>
                <a:buFont typeface="Arial"/>
                <a:buChar char="•"/>
              </a:pPr>
              <a:r>
                <a:rPr lang="en-US" sz="2100">
                  <a:solidFill>
                    <a:srgbClr val="000000"/>
                  </a:solidFill>
                  <a:latin typeface="Inter"/>
                </a:rPr>
                <a:t>Analogous to bias correction in structural workflow</a:t>
              </a:r>
            </a:p>
          </p:txBody>
        </p:sp>
        <p:sp>
          <p:nvSpPr>
            <p:cNvPr name="TextBox 27" id="27"/>
            <p:cNvSpPr txBox="true"/>
            <p:nvPr/>
          </p:nvSpPr>
          <p:spPr>
            <a:xfrm rot="0">
              <a:off x="0" y="-28575"/>
              <a:ext cx="8249727" cy="10293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Correcting signal intensity noise caused by inhomogeneities in the magnetic field</a:t>
              </a:r>
            </a:p>
          </p:txBody>
        </p:sp>
      </p:grpSp>
      <p:sp>
        <p:nvSpPr>
          <p:cNvPr name="TextBox 28" id="28"/>
          <p:cNvSpPr txBox="true"/>
          <p:nvPr/>
        </p:nvSpPr>
        <p:spPr>
          <a:xfrm rot="0">
            <a:off x="13442433" y="2915494"/>
            <a:ext cx="2678479"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Jenkinson &amp; Chappell, 2018</a:t>
            </a:r>
          </a:p>
        </p:txBody>
      </p:sp>
      <p:sp>
        <p:nvSpPr>
          <p:cNvPr name="TextBox 29" id="29"/>
          <p:cNvSpPr txBox="true"/>
          <p:nvPr/>
        </p:nvSpPr>
        <p:spPr>
          <a:xfrm rot="0">
            <a:off x="14056363" y="6145805"/>
            <a:ext cx="3308464"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Adapted from Esteban et al, 2019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05</a:t>
              </a:r>
            </a:p>
          </p:txBody>
        </p:sp>
      </p:grpSp>
      <p:pic>
        <p:nvPicPr>
          <p:cNvPr name="Picture 7" id="7"/>
          <p:cNvPicPr>
            <a:picLocks noChangeAspect="true"/>
          </p:cNvPicPr>
          <p:nvPr/>
        </p:nvPicPr>
        <p:blipFill>
          <a:blip r:embed="rId3"/>
          <a:srcRect l="0" t="0" r="0" b="0"/>
          <a:stretch>
            <a:fillRect/>
          </a:stretch>
        </p:blipFill>
        <p:spPr>
          <a:xfrm flipH="false" flipV="false" rot="0">
            <a:off x="9828448" y="3042527"/>
            <a:ext cx="7775105" cy="4626187"/>
          </a:xfrm>
          <a:prstGeom prst="rect">
            <a:avLst/>
          </a:prstGeom>
        </p:spPr>
      </p:pic>
      <p:grpSp>
        <p:nvGrpSpPr>
          <p:cNvPr name="Group 8" id="8"/>
          <p:cNvGrpSpPr/>
          <p:nvPr/>
        </p:nvGrpSpPr>
        <p:grpSpPr>
          <a:xfrm rot="0">
            <a:off x="1321303" y="1373804"/>
            <a:ext cx="6036638" cy="3981817"/>
            <a:chOff x="0" y="0"/>
            <a:chExt cx="8048851" cy="5309089"/>
          </a:xfrm>
        </p:grpSpPr>
        <p:sp>
          <p:nvSpPr>
            <p:cNvPr name="TextBox 9" id="9"/>
            <p:cNvSpPr txBox="true"/>
            <p:nvPr/>
          </p:nvSpPr>
          <p:spPr>
            <a:xfrm rot="0">
              <a:off x="0" y="0"/>
              <a:ext cx="8048851" cy="43815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Pre-process BOLD in Native Space</a:t>
              </a:r>
            </a:p>
          </p:txBody>
        </p:sp>
        <p:sp>
          <p:nvSpPr>
            <p:cNvPr name="TextBox 10" id="10"/>
            <p:cNvSpPr txBox="true"/>
            <p:nvPr/>
          </p:nvSpPr>
          <p:spPr>
            <a:xfrm rot="0">
              <a:off x="0" y="4568256"/>
              <a:ext cx="8048851" cy="740833"/>
            </a:xfrm>
            <a:prstGeom prst="rect">
              <a:avLst/>
            </a:prstGeom>
          </p:spPr>
          <p:txBody>
            <a:bodyPr anchor="t" rtlCol="false" tIns="0" lIns="0" bIns="0" rIns="0">
              <a:spAutoFit/>
            </a:bodyPr>
            <a:lstStyle/>
            <a:p>
              <a:pPr>
                <a:lnSpc>
                  <a:spcPts val="4550"/>
                </a:lnSpc>
              </a:pPr>
            </a:p>
          </p:txBody>
        </p:sp>
      </p:grpSp>
      <p:sp>
        <p:nvSpPr>
          <p:cNvPr name="TextBox 11" id="11"/>
          <p:cNvSpPr txBox="true"/>
          <p:nvPr/>
        </p:nvSpPr>
        <p:spPr>
          <a:xfrm rot="0">
            <a:off x="1321303" y="7081943"/>
            <a:ext cx="6187295" cy="156019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Applying transforms calculated by motion correction, slice-timing correction, and signal distortion correction</a:t>
            </a:r>
          </a:p>
        </p:txBody>
      </p:sp>
      <p:sp>
        <p:nvSpPr>
          <p:cNvPr name="TextBox 12" id="12"/>
          <p:cNvSpPr txBox="true"/>
          <p:nvPr/>
        </p:nvSpPr>
        <p:spPr>
          <a:xfrm rot="0">
            <a:off x="11416257" y="7742978"/>
            <a:ext cx="6187295"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Adapted from MRI Questions.com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6615830" y="3439857"/>
            <a:ext cx="5056340" cy="5649750"/>
          </a:xfrm>
          <a:prstGeom prst="rect">
            <a:avLst/>
          </a:prstGeom>
        </p:spPr>
      </p:pic>
      <p:grpSp>
        <p:nvGrpSpPr>
          <p:cNvPr name="Group 3" id="3"/>
          <p:cNvGrpSpPr/>
          <p:nvPr/>
        </p:nvGrpSpPr>
        <p:grpSpPr>
          <a:xfrm rot="0">
            <a:off x="1028700" y="1028700"/>
            <a:ext cx="16230600" cy="2096068"/>
            <a:chOff x="0" y="0"/>
            <a:chExt cx="21640800" cy="2794758"/>
          </a:xfrm>
        </p:grpSpPr>
        <p:sp>
          <p:nvSpPr>
            <p:cNvPr name="TextBox 4" id="4"/>
            <p:cNvSpPr txBox="true"/>
            <p:nvPr/>
          </p:nvSpPr>
          <p:spPr>
            <a:xfrm rot="0">
              <a:off x="0" y="0"/>
              <a:ext cx="21640800" cy="18288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94850"/>
                  </a:solidFill>
                  <a:latin typeface="Hammersmith One"/>
                </a:rPr>
                <a:t>What is preprocessing?</a:t>
              </a:r>
            </a:p>
          </p:txBody>
        </p:sp>
        <p:sp>
          <p:nvSpPr>
            <p:cNvPr name="TextBox 5" id="5"/>
            <p:cNvSpPr txBox="true"/>
            <p:nvPr/>
          </p:nvSpPr>
          <p:spPr>
            <a:xfrm rot="0">
              <a:off x="0" y="2053924"/>
              <a:ext cx="21640800" cy="740833"/>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000000"/>
                  </a:solidFill>
                  <a:latin typeface="Inter"/>
                </a:rPr>
                <a:t>Cleaning up our data to more easily identify meaningful signal. </a:t>
              </a:r>
            </a:p>
          </p:txBody>
        </p:sp>
      </p:grpSp>
      <p:sp>
        <p:nvSpPr>
          <p:cNvPr name="TextBox 6" id="6"/>
          <p:cNvSpPr txBox="true"/>
          <p:nvPr/>
        </p:nvSpPr>
        <p:spPr>
          <a:xfrm rot="0">
            <a:off x="5484875" y="9124950"/>
            <a:ext cx="6187295"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PCMag</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1321303" y="1373804"/>
            <a:ext cx="6036638" cy="2886442"/>
            <a:chOff x="0" y="0"/>
            <a:chExt cx="8048851" cy="3848589"/>
          </a:xfrm>
        </p:grpSpPr>
        <p:sp>
          <p:nvSpPr>
            <p:cNvPr name="TextBox 4" id="4"/>
            <p:cNvSpPr txBox="true"/>
            <p:nvPr/>
          </p:nvSpPr>
          <p:spPr>
            <a:xfrm rot="0">
              <a:off x="0" y="0"/>
              <a:ext cx="8048851" cy="29210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Co-Registration</a:t>
              </a:r>
            </a:p>
          </p:txBody>
        </p:sp>
        <p:sp>
          <p:nvSpPr>
            <p:cNvPr name="TextBox 5" id="5"/>
            <p:cNvSpPr txBox="true"/>
            <p:nvPr/>
          </p:nvSpPr>
          <p:spPr>
            <a:xfrm rot="0">
              <a:off x="0" y="3107756"/>
              <a:ext cx="8048851" cy="740833"/>
            </a:xfrm>
            <a:prstGeom prst="rect">
              <a:avLst/>
            </a:prstGeom>
          </p:spPr>
          <p:txBody>
            <a:bodyPr anchor="t" rtlCol="false" tIns="0" lIns="0" bIns="0" rIns="0">
              <a:spAutoFit/>
            </a:bodyPr>
            <a:lstStyle/>
            <a:p>
              <a:pPr>
                <a:lnSpc>
                  <a:spcPts val="4550"/>
                </a:lnSpc>
              </a:pPr>
            </a:p>
          </p:txBody>
        </p:sp>
      </p:grpSp>
      <p:grpSp>
        <p:nvGrpSpPr>
          <p:cNvPr name="Group 6" id="6"/>
          <p:cNvGrpSpPr/>
          <p:nvPr/>
        </p:nvGrpSpPr>
        <p:grpSpPr>
          <a:xfrm rot="0">
            <a:off x="1321303" y="6767618"/>
            <a:ext cx="6187295" cy="2490682"/>
            <a:chOff x="0" y="0"/>
            <a:chExt cx="8249727" cy="3320909"/>
          </a:xfrm>
        </p:grpSpPr>
        <p:sp>
          <p:nvSpPr>
            <p:cNvPr name="TextBox 7" id="7"/>
            <p:cNvSpPr txBox="true"/>
            <p:nvPr/>
          </p:nvSpPr>
          <p:spPr>
            <a:xfrm rot="0">
              <a:off x="0" y="2413494"/>
              <a:ext cx="8249727" cy="9074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Uses </a:t>
              </a:r>
              <a:r>
                <a:rPr lang="en-US" sz="2100">
                  <a:solidFill>
                    <a:srgbClr val="000000"/>
                  </a:solidFill>
                  <a:latin typeface="Inter Italics"/>
                </a:rPr>
                <a:t>bbregister </a:t>
              </a:r>
              <a:r>
                <a:rPr lang="en-US" sz="2100">
                  <a:solidFill>
                    <a:srgbClr val="000000"/>
                  </a:solidFill>
                  <a:latin typeface="Inter"/>
                </a:rPr>
                <a:t>from FreeSurfer or </a:t>
              </a:r>
              <a:r>
                <a:rPr lang="en-US" sz="2100">
                  <a:solidFill>
                    <a:srgbClr val="000000"/>
                  </a:solidFill>
                  <a:latin typeface="Inter Italics"/>
                </a:rPr>
                <a:t>FLIRT </a:t>
              </a:r>
              <a:r>
                <a:rPr lang="en-US" sz="2100">
                  <a:solidFill>
                    <a:srgbClr val="000000"/>
                  </a:solidFill>
                  <a:latin typeface="Inter"/>
                </a:rPr>
                <a:t>from FSL</a:t>
              </a:r>
            </a:p>
          </p:txBody>
        </p:sp>
        <p:sp>
          <p:nvSpPr>
            <p:cNvPr name="TextBox 8" id="8"/>
            <p:cNvSpPr txBox="true"/>
            <p:nvPr/>
          </p:nvSpPr>
          <p:spPr>
            <a:xfrm rot="0">
              <a:off x="0" y="-28575"/>
              <a:ext cx="8249727" cy="20707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Aligns the BOLD reference image to the T1w brain mask by maximizing it's intensity gradient across the white-matter boundary </a:t>
              </a:r>
            </a:p>
          </p:txBody>
        </p:sp>
      </p:grpSp>
      <p:grpSp>
        <p:nvGrpSpPr>
          <p:cNvPr name="Group 9" id="9"/>
          <p:cNvGrpSpPr/>
          <p:nvPr/>
        </p:nvGrpSpPr>
        <p:grpSpPr>
          <a:xfrm rot="0">
            <a:off x="237163" y="282521"/>
            <a:ext cx="1084140" cy="1091283"/>
            <a:chOff x="0" y="0"/>
            <a:chExt cx="1445520" cy="1455045"/>
          </a:xfrm>
        </p:grpSpPr>
        <p:grpSp>
          <p:nvGrpSpPr>
            <p:cNvPr name="Group 10" id="10"/>
            <p:cNvGrpSpPr/>
            <p:nvPr/>
          </p:nvGrpSpPr>
          <p:grpSpPr>
            <a:xfrm rot="0">
              <a:off x="0" y="0"/>
              <a:ext cx="1445520" cy="1455045"/>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12" id="12"/>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06</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37163" y="282521"/>
            <a:ext cx="1084140" cy="1091283"/>
            <a:chOff x="0" y="0"/>
            <a:chExt cx="1445520" cy="1455045"/>
          </a:xfrm>
        </p:grpSpPr>
        <p:grpSp>
          <p:nvGrpSpPr>
            <p:cNvPr name="Group 3" id="3"/>
            <p:cNvGrpSpPr/>
            <p:nvPr/>
          </p:nvGrpSpPr>
          <p:grpSpPr>
            <a:xfrm rot="0">
              <a:off x="0" y="0"/>
              <a:ext cx="1445520" cy="1455045"/>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5" id="5"/>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07</a:t>
              </a:r>
            </a:p>
          </p:txBody>
        </p:sp>
      </p:grpSp>
      <p:sp>
        <p:nvSpPr>
          <p:cNvPr name="AutoShape 6" id="6"/>
          <p:cNvSpPr/>
          <p:nvPr/>
        </p:nvSpPr>
        <p:spPr>
          <a:xfrm rot="0">
            <a:off x="9144000" y="0"/>
            <a:ext cx="9144000" cy="10287000"/>
          </a:xfrm>
          <a:prstGeom prst="rect">
            <a:avLst/>
          </a:prstGeom>
          <a:solidFill>
            <a:srgbClr val="89E798"/>
          </a:solidFill>
        </p:spPr>
      </p:sp>
      <p:pic>
        <p:nvPicPr>
          <p:cNvPr name="Picture 7" id="7"/>
          <p:cNvPicPr>
            <a:picLocks noChangeAspect="true"/>
          </p:cNvPicPr>
          <p:nvPr/>
        </p:nvPicPr>
        <p:blipFill>
          <a:blip r:embed="rId3"/>
          <a:srcRect l="0" t="0" r="0" b="0"/>
          <a:stretch>
            <a:fillRect/>
          </a:stretch>
        </p:blipFill>
        <p:spPr>
          <a:xfrm flipH="false" flipV="false" rot="0">
            <a:off x="9703324" y="1715417"/>
            <a:ext cx="8066765" cy="3567654"/>
          </a:xfrm>
          <a:prstGeom prst="rect">
            <a:avLst/>
          </a:prstGeom>
        </p:spPr>
      </p:pic>
      <p:grpSp>
        <p:nvGrpSpPr>
          <p:cNvPr name="Group 8" id="8"/>
          <p:cNvGrpSpPr/>
          <p:nvPr/>
        </p:nvGrpSpPr>
        <p:grpSpPr>
          <a:xfrm rot="0">
            <a:off x="9419248" y="1373804"/>
            <a:ext cx="680726" cy="683226"/>
            <a:chOff x="0" y="0"/>
            <a:chExt cx="907634" cy="910968"/>
          </a:xfrm>
        </p:grpSpPr>
        <p:grpSp>
          <p:nvGrpSpPr>
            <p:cNvPr name="Group 9" id="9"/>
            <p:cNvGrpSpPr/>
            <p:nvPr/>
          </p:nvGrpSpPr>
          <p:grpSpPr>
            <a:xfrm rot="0">
              <a:off x="0" y="0"/>
              <a:ext cx="907634" cy="91096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F1F1"/>
              </a:solidFill>
            </p:spPr>
          </p:sp>
        </p:grpSp>
        <p:sp>
          <p:nvSpPr>
            <p:cNvPr name="TextBox 11" id="11"/>
            <p:cNvSpPr txBox="true"/>
            <p:nvPr/>
          </p:nvSpPr>
          <p:spPr>
            <a:xfrm rot="0">
              <a:off x="114934" y="209605"/>
              <a:ext cx="677766" cy="571500"/>
            </a:xfrm>
            <a:prstGeom prst="rect">
              <a:avLst/>
            </a:prstGeom>
          </p:spPr>
          <p:txBody>
            <a:bodyPr anchor="t" rtlCol="false" tIns="0" lIns="0" bIns="0" rIns="0">
              <a:spAutoFit/>
            </a:bodyPr>
            <a:lstStyle/>
            <a:p>
              <a:pPr algn="ctr">
                <a:lnSpc>
                  <a:spcPts val="3390"/>
                </a:lnSpc>
              </a:pPr>
              <a:r>
                <a:rPr lang="en-US" sz="2825">
                  <a:solidFill>
                    <a:srgbClr val="094850"/>
                  </a:solidFill>
                  <a:latin typeface="Inter Bold"/>
                </a:rPr>
                <a:t>1</a:t>
              </a:r>
            </a:p>
          </p:txBody>
        </p:sp>
      </p:grpSp>
      <p:pic>
        <p:nvPicPr>
          <p:cNvPr name="Picture 12" id="12"/>
          <p:cNvPicPr>
            <a:picLocks noChangeAspect="true"/>
          </p:cNvPicPr>
          <p:nvPr/>
        </p:nvPicPr>
        <p:blipFill>
          <a:blip r:embed="rId4"/>
          <a:srcRect l="69798" t="9028" r="1475" b="12226"/>
          <a:stretch>
            <a:fillRect/>
          </a:stretch>
        </p:blipFill>
        <p:spPr>
          <a:xfrm flipH="false" flipV="false" rot="0">
            <a:off x="9759611" y="5786173"/>
            <a:ext cx="2470311" cy="2973666"/>
          </a:xfrm>
          <a:prstGeom prst="rect">
            <a:avLst/>
          </a:prstGeom>
        </p:spPr>
      </p:pic>
      <p:grpSp>
        <p:nvGrpSpPr>
          <p:cNvPr name="Group 13" id="13"/>
          <p:cNvGrpSpPr/>
          <p:nvPr/>
        </p:nvGrpSpPr>
        <p:grpSpPr>
          <a:xfrm rot="0">
            <a:off x="9579406" y="5488604"/>
            <a:ext cx="680726" cy="683226"/>
            <a:chOff x="0" y="0"/>
            <a:chExt cx="907634" cy="910968"/>
          </a:xfrm>
        </p:grpSpPr>
        <p:grpSp>
          <p:nvGrpSpPr>
            <p:cNvPr name="Group 14" id="14"/>
            <p:cNvGrpSpPr/>
            <p:nvPr/>
          </p:nvGrpSpPr>
          <p:grpSpPr>
            <a:xfrm rot="0">
              <a:off x="0" y="0"/>
              <a:ext cx="907634" cy="910968"/>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F1F1"/>
              </a:solidFill>
            </p:spPr>
          </p:sp>
        </p:grpSp>
        <p:sp>
          <p:nvSpPr>
            <p:cNvPr name="TextBox 16" id="16"/>
            <p:cNvSpPr txBox="true"/>
            <p:nvPr/>
          </p:nvSpPr>
          <p:spPr>
            <a:xfrm rot="0">
              <a:off x="114934" y="209605"/>
              <a:ext cx="677766" cy="571500"/>
            </a:xfrm>
            <a:prstGeom prst="rect">
              <a:avLst/>
            </a:prstGeom>
          </p:spPr>
          <p:txBody>
            <a:bodyPr anchor="t" rtlCol="false" tIns="0" lIns="0" bIns="0" rIns="0">
              <a:spAutoFit/>
            </a:bodyPr>
            <a:lstStyle/>
            <a:p>
              <a:pPr algn="ctr">
                <a:lnSpc>
                  <a:spcPts val="3390"/>
                </a:lnSpc>
              </a:pPr>
              <a:r>
                <a:rPr lang="en-US" sz="2825">
                  <a:solidFill>
                    <a:srgbClr val="094850"/>
                  </a:solidFill>
                  <a:latin typeface="Inter Bold"/>
                </a:rPr>
                <a:t>2</a:t>
              </a:r>
            </a:p>
          </p:txBody>
        </p:sp>
      </p:grpSp>
      <p:pic>
        <p:nvPicPr>
          <p:cNvPr name="Picture 17" id="17"/>
          <p:cNvPicPr>
            <a:picLocks noChangeAspect="true"/>
          </p:cNvPicPr>
          <p:nvPr/>
        </p:nvPicPr>
        <p:blipFill>
          <a:blip r:embed="rId5"/>
          <a:srcRect l="2450" t="1109" r="1011" b="1386"/>
          <a:stretch>
            <a:fillRect/>
          </a:stretch>
        </p:blipFill>
        <p:spPr>
          <a:xfrm flipH="false" flipV="false" rot="0">
            <a:off x="15530026" y="5728011"/>
            <a:ext cx="2456507" cy="2973666"/>
          </a:xfrm>
          <a:prstGeom prst="rect">
            <a:avLst/>
          </a:prstGeom>
        </p:spPr>
      </p:pic>
      <p:pic>
        <p:nvPicPr>
          <p:cNvPr name="Picture 18" id="18"/>
          <p:cNvPicPr>
            <a:picLocks noChangeAspect="true"/>
          </p:cNvPicPr>
          <p:nvPr/>
        </p:nvPicPr>
        <p:blipFill>
          <a:blip r:embed="rId6"/>
          <a:srcRect l="1590" t="2404" r="1417" b="1156"/>
          <a:stretch>
            <a:fillRect/>
          </a:stretch>
        </p:blipFill>
        <p:spPr>
          <a:xfrm flipH="false" flipV="false" rot="0">
            <a:off x="12688450" y="5728011"/>
            <a:ext cx="2468227" cy="2973666"/>
          </a:xfrm>
          <a:prstGeom prst="rect">
            <a:avLst/>
          </a:prstGeom>
        </p:spPr>
      </p:pic>
      <p:grpSp>
        <p:nvGrpSpPr>
          <p:cNvPr name="Group 19" id="19"/>
          <p:cNvGrpSpPr/>
          <p:nvPr/>
        </p:nvGrpSpPr>
        <p:grpSpPr>
          <a:xfrm rot="0">
            <a:off x="1321303" y="1373804"/>
            <a:ext cx="6036638" cy="1791067"/>
            <a:chOff x="0" y="0"/>
            <a:chExt cx="8048851" cy="2388089"/>
          </a:xfrm>
        </p:grpSpPr>
        <p:sp>
          <p:nvSpPr>
            <p:cNvPr name="TextBox 20" id="20"/>
            <p:cNvSpPr txBox="true"/>
            <p:nvPr/>
          </p:nvSpPr>
          <p:spPr>
            <a:xfrm rot="0">
              <a:off x="0" y="0"/>
              <a:ext cx="8048851" cy="14605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Normalization</a:t>
              </a:r>
            </a:p>
          </p:txBody>
        </p:sp>
        <p:sp>
          <p:nvSpPr>
            <p:cNvPr name="TextBox 21" id="21"/>
            <p:cNvSpPr txBox="true"/>
            <p:nvPr/>
          </p:nvSpPr>
          <p:spPr>
            <a:xfrm rot="0">
              <a:off x="0" y="1647256"/>
              <a:ext cx="8048851" cy="740833"/>
            </a:xfrm>
            <a:prstGeom prst="rect">
              <a:avLst/>
            </a:prstGeom>
          </p:spPr>
          <p:txBody>
            <a:bodyPr anchor="t" rtlCol="false" tIns="0" lIns="0" bIns="0" rIns="0">
              <a:spAutoFit/>
            </a:bodyPr>
            <a:lstStyle/>
            <a:p>
              <a:pPr>
                <a:lnSpc>
                  <a:spcPts val="4550"/>
                </a:lnSpc>
              </a:pPr>
            </a:p>
          </p:txBody>
        </p:sp>
      </p:grpSp>
      <p:grpSp>
        <p:nvGrpSpPr>
          <p:cNvPr name="Group 22" id="22"/>
          <p:cNvGrpSpPr/>
          <p:nvPr/>
        </p:nvGrpSpPr>
        <p:grpSpPr>
          <a:xfrm rot="0">
            <a:off x="1321303" y="4296833"/>
            <a:ext cx="6187295" cy="4961467"/>
            <a:chOff x="0" y="0"/>
            <a:chExt cx="8249727" cy="6615289"/>
          </a:xfrm>
        </p:grpSpPr>
        <p:sp>
          <p:nvSpPr>
            <p:cNvPr name="TextBox 23" id="23"/>
            <p:cNvSpPr txBox="true"/>
            <p:nvPr/>
          </p:nvSpPr>
          <p:spPr>
            <a:xfrm rot="0">
              <a:off x="0" y="1854694"/>
              <a:ext cx="8249727" cy="4760595"/>
            </a:xfrm>
            <a:prstGeom prst="rect">
              <a:avLst/>
            </a:prstGeom>
          </p:spPr>
          <p:txBody>
            <a:bodyPr anchor="t" rtlCol="false" tIns="0" lIns="0" bIns="0" rIns="0">
              <a:spAutoFit/>
            </a:bodyPr>
            <a:lstStyle/>
            <a:p>
              <a:pPr marL="453390" indent="-226695" lvl="1">
                <a:lnSpc>
                  <a:spcPts val="3150"/>
                </a:lnSpc>
                <a:buFont typeface="Arial"/>
                <a:buChar char="•"/>
              </a:pPr>
              <a:r>
                <a:rPr lang="en-US" sz="2100">
                  <a:solidFill>
                    <a:srgbClr val="000000"/>
                  </a:solidFill>
                  <a:latin typeface="Inter"/>
                </a:rPr>
                <a:t>Simultaneously applies the transforms calculated by Head Motion Estimation,  Susceptibility Distortion Correction, Co-Registration, and T1w Normalization</a:t>
              </a:r>
            </a:p>
            <a:p>
              <a:pPr marL="453390" indent="-226695" lvl="1">
                <a:lnSpc>
                  <a:spcPts val="3150"/>
                </a:lnSpc>
                <a:buFont typeface="Arial"/>
                <a:buChar char="•"/>
              </a:pPr>
              <a:r>
                <a:rPr lang="en-US" sz="2100">
                  <a:solidFill>
                    <a:srgbClr val="000000"/>
                  </a:solidFill>
                  <a:latin typeface="Inter"/>
                </a:rPr>
                <a:t>Outputs normalized: </a:t>
              </a:r>
            </a:p>
            <a:p>
              <a:pPr marL="453390" indent="-226695" lvl="1">
                <a:lnSpc>
                  <a:spcPts val="3150"/>
                </a:lnSpc>
                <a:buFont typeface="Arial"/>
                <a:buChar char="•"/>
              </a:pPr>
              <a:r>
                <a:rPr lang="en-US" sz="2100">
                  <a:solidFill>
                    <a:srgbClr val="000000"/>
                  </a:solidFill>
                  <a:latin typeface="Inter"/>
                </a:rPr>
                <a:t>fMRI (BOLD) series </a:t>
              </a:r>
            </a:p>
            <a:p>
              <a:pPr marL="453390" indent="-226695" lvl="1">
                <a:lnSpc>
                  <a:spcPts val="3150"/>
                </a:lnSpc>
                <a:buFont typeface="Arial"/>
                <a:buChar char="•"/>
              </a:pPr>
              <a:r>
                <a:rPr lang="en-US" sz="2100">
                  <a:solidFill>
                    <a:srgbClr val="000000"/>
                  </a:solidFill>
                  <a:latin typeface="Inter"/>
                </a:rPr>
                <a:t>BOLD reference </a:t>
              </a:r>
            </a:p>
            <a:p>
              <a:pPr marL="453390" indent="-226695" lvl="1">
                <a:lnSpc>
                  <a:spcPts val="3150"/>
                </a:lnSpc>
                <a:buFont typeface="Arial"/>
                <a:buChar char="•"/>
              </a:pPr>
              <a:r>
                <a:rPr lang="en-US" sz="2100">
                  <a:solidFill>
                    <a:srgbClr val="000000"/>
                  </a:solidFill>
                  <a:latin typeface="Inter"/>
                </a:rPr>
                <a:t>T1w brain mask </a:t>
              </a:r>
            </a:p>
            <a:p>
              <a:pPr marL="453390" indent="-226695" lvl="1">
                <a:lnSpc>
                  <a:spcPts val="3150"/>
                </a:lnSpc>
                <a:buFont typeface="Arial"/>
                <a:buChar char="•"/>
              </a:pPr>
              <a:r>
                <a:rPr lang="en-US" sz="2100">
                  <a:solidFill>
                    <a:srgbClr val="000000"/>
                  </a:solidFill>
                  <a:latin typeface="Inter"/>
                </a:rPr>
                <a:t>FreeSurfer surfaces</a:t>
              </a:r>
            </a:p>
          </p:txBody>
        </p:sp>
        <p:sp>
          <p:nvSpPr>
            <p:cNvPr name="TextBox 24" id="24"/>
            <p:cNvSpPr txBox="true"/>
            <p:nvPr/>
          </p:nvSpPr>
          <p:spPr>
            <a:xfrm rot="0">
              <a:off x="0" y="-28575"/>
              <a:ext cx="8249727" cy="15500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Concatenates and applies all the transforms to map BOLD and T1w onto standard space</a:t>
              </a:r>
            </a:p>
          </p:txBody>
        </p:sp>
      </p:grpSp>
      <p:grpSp>
        <p:nvGrpSpPr>
          <p:cNvPr name="Group 25" id="25"/>
          <p:cNvGrpSpPr/>
          <p:nvPr/>
        </p:nvGrpSpPr>
        <p:grpSpPr>
          <a:xfrm rot="0">
            <a:off x="12507111" y="5444560"/>
            <a:ext cx="680726" cy="683226"/>
            <a:chOff x="0" y="0"/>
            <a:chExt cx="907634" cy="910968"/>
          </a:xfrm>
        </p:grpSpPr>
        <p:grpSp>
          <p:nvGrpSpPr>
            <p:cNvPr name="Group 26" id="26"/>
            <p:cNvGrpSpPr/>
            <p:nvPr/>
          </p:nvGrpSpPr>
          <p:grpSpPr>
            <a:xfrm rot="0">
              <a:off x="0" y="0"/>
              <a:ext cx="907634" cy="910968"/>
              <a:chOff x="0" y="0"/>
              <a:chExt cx="6350000" cy="6350000"/>
            </a:xfrm>
          </p:grpSpPr>
          <p:sp>
            <p:nvSpPr>
              <p:cNvPr name="Freeform 27" id="2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F1F1"/>
              </a:solidFill>
            </p:spPr>
          </p:sp>
        </p:grpSp>
        <p:sp>
          <p:nvSpPr>
            <p:cNvPr name="TextBox 28" id="28"/>
            <p:cNvSpPr txBox="true"/>
            <p:nvPr/>
          </p:nvSpPr>
          <p:spPr>
            <a:xfrm rot="0">
              <a:off x="114934" y="209605"/>
              <a:ext cx="677766" cy="571500"/>
            </a:xfrm>
            <a:prstGeom prst="rect">
              <a:avLst/>
            </a:prstGeom>
          </p:spPr>
          <p:txBody>
            <a:bodyPr anchor="t" rtlCol="false" tIns="0" lIns="0" bIns="0" rIns="0">
              <a:spAutoFit/>
            </a:bodyPr>
            <a:lstStyle/>
            <a:p>
              <a:pPr algn="ctr">
                <a:lnSpc>
                  <a:spcPts val="3390"/>
                </a:lnSpc>
              </a:pPr>
              <a:r>
                <a:rPr lang="en-US" sz="2825">
                  <a:solidFill>
                    <a:srgbClr val="094850"/>
                  </a:solidFill>
                  <a:latin typeface="Inter Bold"/>
                </a:rPr>
                <a:t>3</a:t>
              </a:r>
            </a:p>
          </p:txBody>
        </p:sp>
      </p:grpSp>
      <p:grpSp>
        <p:nvGrpSpPr>
          <p:cNvPr name="Group 29" id="29"/>
          <p:cNvGrpSpPr/>
          <p:nvPr/>
        </p:nvGrpSpPr>
        <p:grpSpPr>
          <a:xfrm rot="0">
            <a:off x="15369869" y="5444560"/>
            <a:ext cx="680726" cy="683226"/>
            <a:chOff x="0" y="0"/>
            <a:chExt cx="907634" cy="910968"/>
          </a:xfrm>
        </p:grpSpPr>
        <p:grpSp>
          <p:nvGrpSpPr>
            <p:cNvPr name="Group 30" id="30"/>
            <p:cNvGrpSpPr/>
            <p:nvPr/>
          </p:nvGrpSpPr>
          <p:grpSpPr>
            <a:xfrm rot="0">
              <a:off x="0" y="0"/>
              <a:ext cx="907634" cy="910968"/>
              <a:chOff x="0" y="0"/>
              <a:chExt cx="6350000" cy="6350000"/>
            </a:xfrm>
          </p:grpSpPr>
          <p:sp>
            <p:nvSpPr>
              <p:cNvPr name="Freeform 31" id="3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F1F1"/>
              </a:solidFill>
            </p:spPr>
          </p:sp>
        </p:grpSp>
        <p:sp>
          <p:nvSpPr>
            <p:cNvPr name="TextBox 32" id="32"/>
            <p:cNvSpPr txBox="true"/>
            <p:nvPr/>
          </p:nvSpPr>
          <p:spPr>
            <a:xfrm rot="0">
              <a:off x="114934" y="209605"/>
              <a:ext cx="677766" cy="571500"/>
            </a:xfrm>
            <a:prstGeom prst="rect">
              <a:avLst/>
            </a:prstGeom>
          </p:spPr>
          <p:txBody>
            <a:bodyPr anchor="t" rtlCol="false" tIns="0" lIns="0" bIns="0" rIns="0">
              <a:spAutoFit/>
            </a:bodyPr>
            <a:lstStyle/>
            <a:p>
              <a:pPr algn="ctr">
                <a:lnSpc>
                  <a:spcPts val="3390"/>
                </a:lnSpc>
              </a:pPr>
              <a:r>
                <a:rPr lang="en-US" sz="2825">
                  <a:solidFill>
                    <a:srgbClr val="094850"/>
                  </a:solidFill>
                  <a:latin typeface="Inter Bold"/>
                </a:rPr>
                <a:t>4</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08</a:t>
              </a:r>
            </a:p>
          </p:txBody>
        </p:sp>
      </p:grpSp>
      <p:grpSp>
        <p:nvGrpSpPr>
          <p:cNvPr name="Group 7" id="7"/>
          <p:cNvGrpSpPr/>
          <p:nvPr/>
        </p:nvGrpSpPr>
        <p:grpSpPr>
          <a:xfrm rot="0">
            <a:off x="10275361" y="1059214"/>
            <a:ext cx="4264893" cy="3802048"/>
            <a:chOff x="0" y="0"/>
            <a:chExt cx="5686524" cy="5069397"/>
          </a:xfrm>
        </p:grpSpPr>
        <p:pic>
          <p:nvPicPr>
            <p:cNvPr name="Picture 8" id="8"/>
            <p:cNvPicPr>
              <a:picLocks noChangeAspect="true"/>
            </p:cNvPicPr>
            <p:nvPr/>
          </p:nvPicPr>
          <p:blipFill>
            <a:blip r:embed="rId3"/>
            <a:srcRect l="0" t="4850" r="45661" b="44517"/>
            <a:stretch>
              <a:fillRect/>
            </a:stretch>
          </p:blipFill>
          <p:spPr>
            <a:xfrm flipH="false" flipV="false" rot="0">
              <a:off x="0" y="0"/>
              <a:ext cx="5686524" cy="4977546"/>
            </a:xfrm>
            <a:prstGeom prst="rect">
              <a:avLst/>
            </a:prstGeom>
          </p:spPr>
        </p:pic>
        <p:sp>
          <p:nvSpPr>
            <p:cNvPr name="AutoShape 9" id="9"/>
            <p:cNvSpPr/>
            <p:nvPr/>
          </p:nvSpPr>
          <p:spPr>
            <a:xfrm rot="-2942583">
              <a:off x="3296877" y="1377248"/>
              <a:ext cx="1648316" cy="0"/>
            </a:xfrm>
            <a:prstGeom prst="line">
              <a:avLst/>
            </a:prstGeom>
            <a:ln cap="rnd" w="157267">
              <a:solidFill>
                <a:srgbClr val="FFDE59"/>
              </a:solidFill>
              <a:prstDash val="sysDot"/>
              <a:headEnd type="none" len="sm" w="sm"/>
              <a:tailEnd type="arrow" len="sm" w="med"/>
            </a:ln>
          </p:spPr>
        </p:sp>
        <p:sp>
          <p:nvSpPr>
            <p:cNvPr name="AutoShape 10" id="10"/>
            <p:cNvSpPr/>
            <p:nvPr/>
          </p:nvSpPr>
          <p:spPr>
            <a:xfrm rot="-3343010">
              <a:off x="2866074" y="1038963"/>
              <a:ext cx="1204042" cy="0"/>
            </a:xfrm>
            <a:prstGeom prst="line">
              <a:avLst/>
            </a:prstGeom>
            <a:ln cap="rnd" w="157267">
              <a:solidFill>
                <a:srgbClr val="FFDE59"/>
              </a:solidFill>
              <a:prstDash val="sysDot"/>
              <a:headEnd type="none" len="sm" w="sm"/>
              <a:tailEnd type="arrow" len="sm" w="med"/>
            </a:ln>
          </p:spPr>
        </p:sp>
        <p:sp>
          <p:nvSpPr>
            <p:cNvPr name="AutoShape 11" id="11"/>
            <p:cNvSpPr/>
            <p:nvPr/>
          </p:nvSpPr>
          <p:spPr>
            <a:xfrm rot="-7683356">
              <a:off x="1542344" y="975270"/>
              <a:ext cx="1210687" cy="0"/>
            </a:xfrm>
            <a:prstGeom prst="line">
              <a:avLst/>
            </a:prstGeom>
            <a:ln cap="rnd" w="157267">
              <a:solidFill>
                <a:srgbClr val="FFDE59"/>
              </a:solidFill>
              <a:prstDash val="sysDot"/>
              <a:headEnd type="none" len="sm" w="sm"/>
              <a:tailEnd type="arrow" len="sm" w="med"/>
            </a:ln>
          </p:spPr>
        </p:sp>
        <p:sp>
          <p:nvSpPr>
            <p:cNvPr name="AutoShape 12" id="12"/>
            <p:cNvSpPr/>
            <p:nvPr/>
          </p:nvSpPr>
          <p:spPr>
            <a:xfrm rot="-5460112">
              <a:off x="2163793" y="709405"/>
              <a:ext cx="1322640" cy="0"/>
            </a:xfrm>
            <a:prstGeom prst="line">
              <a:avLst/>
            </a:prstGeom>
            <a:ln cap="rnd" w="157267">
              <a:solidFill>
                <a:srgbClr val="FFDE59"/>
              </a:solidFill>
              <a:prstDash val="sysDot"/>
              <a:headEnd type="none" len="sm" w="sm"/>
              <a:tailEnd type="arrow" len="sm" w="med"/>
            </a:ln>
          </p:spPr>
        </p:sp>
        <p:sp>
          <p:nvSpPr>
            <p:cNvPr name="AutoShape 13" id="13"/>
            <p:cNvSpPr/>
            <p:nvPr/>
          </p:nvSpPr>
          <p:spPr>
            <a:xfrm rot="-10800000">
              <a:off x="1259970" y="2068030"/>
              <a:ext cx="907732" cy="0"/>
            </a:xfrm>
            <a:prstGeom prst="line">
              <a:avLst/>
            </a:prstGeom>
            <a:ln cap="rnd" w="157267">
              <a:solidFill>
                <a:srgbClr val="FFDE59"/>
              </a:solidFill>
              <a:prstDash val="sysDot"/>
              <a:headEnd type="none" len="sm" w="sm"/>
              <a:tailEnd type="arrow" len="sm" w="med"/>
            </a:ln>
          </p:spPr>
        </p:sp>
        <p:sp>
          <p:nvSpPr>
            <p:cNvPr name="AutoShape 14" id="14"/>
            <p:cNvSpPr/>
            <p:nvPr/>
          </p:nvSpPr>
          <p:spPr>
            <a:xfrm rot="7698002">
              <a:off x="1164393" y="3419060"/>
              <a:ext cx="1441943" cy="0"/>
            </a:xfrm>
            <a:prstGeom prst="line">
              <a:avLst/>
            </a:prstGeom>
            <a:ln cap="rnd" w="157267">
              <a:solidFill>
                <a:srgbClr val="FFDE59"/>
              </a:solidFill>
              <a:prstDash val="sysDot"/>
              <a:headEnd type="none" len="sm" w="sm"/>
              <a:tailEnd type="arrow" len="sm" w="med"/>
            </a:ln>
          </p:spPr>
        </p:sp>
        <p:sp>
          <p:nvSpPr>
            <p:cNvPr name="AutoShape 15" id="15"/>
            <p:cNvSpPr/>
            <p:nvPr/>
          </p:nvSpPr>
          <p:spPr>
            <a:xfrm rot="5859249">
              <a:off x="2673955" y="3640112"/>
              <a:ext cx="456960" cy="0"/>
            </a:xfrm>
            <a:prstGeom prst="line">
              <a:avLst/>
            </a:prstGeom>
            <a:ln cap="rnd" w="157267">
              <a:solidFill>
                <a:srgbClr val="FFDE59"/>
              </a:solidFill>
              <a:prstDash val="sysDot"/>
              <a:headEnd type="none" len="sm" w="sm"/>
              <a:tailEnd type="arrow" len="sm" w="med"/>
            </a:ln>
          </p:spPr>
        </p:sp>
        <p:sp>
          <p:nvSpPr>
            <p:cNvPr name="AutoShape 16" id="16"/>
            <p:cNvSpPr/>
            <p:nvPr/>
          </p:nvSpPr>
          <p:spPr>
            <a:xfrm rot="-10799999">
              <a:off x="2795514" y="4288178"/>
              <a:ext cx="701835" cy="0"/>
            </a:xfrm>
            <a:prstGeom prst="line">
              <a:avLst/>
            </a:prstGeom>
            <a:ln cap="rnd" w="157267">
              <a:solidFill>
                <a:srgbClr val="FFDE59"/>
              </a:solidFill>
              <a:prstDash val="sysDot"/>
              <a:headEnd type="none" len="sm" w="sm"/>
              <a:tailEnd type="arrow" len="sm" w="med"/>
            </a:ln>
          </p:spPr>
        </p:sp>
        <p:sp>
          <p:nvSpPr>
            <p:cNvPr name="AutoShape 17" id="17"/>
            <p:cNvSpPr/>
            <p:nvPr/>
          </p:nvSpPr>
          <p:spPr>
            <a:xfrm rot="-8851467">
              <a:off x="1933272" y="4692046"/>
              <a:ext cx="705884" cy="0"/>
            </a:xfrm>
            <a:prstGeom prst="line">
              <a:avLst/>
            </a:prstGeom>
            <a:ln cap="rnd" w="157267">
              <a:solidFill>
                <a:srgbClr val="FFDE59"/>
              </a:solidFill>
              <a:prstDash val="sysDot"/>
              <a:headEnd type="none" len="sm" w="sm"/>
              <a:tailEnd type="arrow" len="sm" w="med"/>
            </a:ln>
          </p:spPr>
        </p:sp>
        <p:sp>
          <p:nvSpPr>
            <p:cNvPr name="AutoShape 18" id="18"/>
            <p:cNvSpPr/>
            <p:nvPr/>
          </p:nvSpPr>
          <p:spPr>
            <a:xfrm rot="-5265043">
              <a:off x="4149190" y="1714392"/>
              <a:ext cx="1395976" cy="0"/>
            </a:xfrm>
            <a:prstGeom prst="line">
              <a:avLst/>
            </a:prstGeom>
            <a:ln cap="rnd" w="157267">
              <a:solidFill>
                <a:srgbClr val="FFDE59"/>
              </a:solidFill>
              <a:prstDash val="sysDot"/>
              <a:headEnd type="none" len="sm" w="sm"/>
              <a:tailEnd type="arrow" len="sm" w="med"/>
            </a:ln>
          </p:spPr>
        </p:sp>
        <p:sp>
          <p:nvSpPr>
            <p:cNvPr name="AutoShape 19" id="19"/>
            <p:cNvSpPr/>
            <p:nvPr/>
          </p:nvSpPr>
          <p:spPr>
            <a:xfrm rot="2450141">
              <a:off x="4427993" y="4742233"/>
              <a:ext cx="578191" cy="0"/>
            </a:xfrm>
            <a:prstGeom prst="line">
              <a:avLst/>
            </a:prstGeom>
            <a:ln cap="rnd" w="157267">
              <a:solidFill>
                <a:srgbClr val="FFDE59"/>
              </a:solidFill>
              <a:prstDash val="sysDot"/>
              <a:headEnd type="none" len="sm" w="sm"/>
              <a:tailEnd type="none" len="sm" w="sm"/>
            </a:ln>
          </p:spPr>
        </p:sp>
        <p:sp>
          <p:nvSpPr>
            <p:cNvPr name="AutoShape 20" id="20"/>
            <p:cNvSpPr/>
            <p:nvPr/>
          </p:nvSpPr>
          <p:spPr>
            <a:xfrm rot="5400000">
              <a:off x="4986568" y="4615922"/>
              <a:ext cx="562344" cy="0"/>
            </a:xfrm>
            <a:prstGeom prst="line">
              <a:avLst/>
            </a:prstGeom>
            <a:ln cap="rnd" w="157267">
              <a:solidFill>
                <a:srgbClr val="FFDE59"/>
              </a:solidFill>
              <a:prstDash val="sysDot"/>
              <a:headEnd type="none" len="sm" w="sm"/>
              <a:tailEnd type="none" len="sm" w="sm"/>
            </a:ln>
          </p:spPr>
        </p:sp>
        <p:sp>
          <p:nvSpPr>
            <p:cNvPr name="AutoShape 21" id="21"/>
            <p:cNvSpPr/>
            <p:nvPr/>
          </p:nvSpPr>
          <p:spPr>
            <a:xfrm rot="5475211">
              <a:off x="5170488" y="288508"/>
              <a:ext cx="190377" cy="0"/>
            </a:xfrm>
            <a:prstGeom prst="line">
              <a:avLst/>
            </a:prstGeom>
            <a:ln cap="rnd" w="157267">
              <a:solidFill>
                <a:srgbClr val="FFDE59"/>
              </a:solidFill>
              <a:prstDash val="sysDot"/>
              <a:headEnd type="none" len="sm" w="sm"/>
              <a:tailEnd type="arrow" len="sm" w="med"/>
            </a:ln>
          </p:spPr>
        </p:sp>
      </p:grpSp>
      <p:pic>
        <p:nvPicPr>
          <p:cNvPr name="Picture 22" id="22"/>
          <p:cNvPicPr>
            <a:picLocks noChangeAspect="true"/>
          </p:cNvPicPr>
          <p:nvPr/>
        </p:nvPicPr>
        <p:blipFill>
          <a:blip r:embed="rId4"/>
          <a:srcRect l="0" t="0" r="0" b="0"/>
          <a:stretch>
            <a:fillRect/>
          </a:stretch>
        </p:blipFill>
        <p:spPr>
          <a:xfrm flipH="false" flipV="false" rot="0">
            <a:off x="13716000" y="5143500"/>
            <a:ext cx="3956830" cy="3914736"/>
          </a:xfrm>
          <a:prstGeom prst="rect">
            <a:avLst/>
          </a:prstGeom>
        </p:spPr>
      </p:pic>
      <p:grpSp>
        <p:nvGrpSpPr>
          <p:cNvPr name="Group 23" id="23"/>
          <p:cNvGrpSpPr/>
          <p:nvPr/>
        </p:nvGrpSpPr>
        <p:grpSpPr>
          <a:xfrm rot="0">
            <a:off x="1321303" y="1373804"/>
            <a:ext cx="6036638" cy="3981817"/>
            <a:chOff x="0" y="0"/>
            <a:chExt cx="8048851" cy="5309089"/>
          </a:xfrm>
        </p:grpSpPr>
        <p:sp>
          <p:nvSpPr>
            <p:cNvPr name="TextBox 24" id="24"/>
            <p:cNvSpPr txBox="true"/>
            <p:nvPr/>
          </p:nvSpPr>
          <p:spPr>
            <a:xfrm rot="0">
              <a:off x="0" y="0"/>
              <a:ext cx="8048851" cy="43815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Sample BOLD to Structural Surfaces</a:t>
              </a:r>
            </a:p>
          </p:txBody>
        </p:sp>
        <p:sp>
          <p:nvSpPr>
            <p:cNvPr name="TextBox 25" id="25"/>
            <p:cNvSpPr txBox="true"/>
            <p:nvPr/>
          </p:nvSpPr>
          <p:spPr>
            <a:xfrm rot="0">
              <a:off x="0" y="4568256"/>
              <a:ext cx="8048851" cy="740833"/>
            </a:xfrm>
            <a:prstGeom prst="rect">
              <a:avLst/>
            </a:prstGeom>
          </p:spPr>
          <p:txBody>
            <a:bodyPr anchor="t" rtlCol="false" tIns="0" lIns="0" bIns="0" rIns="0">
              <a:spAutoFit/>
            </a:bodyPr>
            <a:lstStyle/>
            <a:p>
              <a:pPr>
                <a:lnSpc>
                  <a:spcPts val="4550"/>
                </a:lnSpc>
              </a:pPr>
            </a:p>
          </p:txBody>
        </p:sp>
      </p:grpSp>
      <p:grpSp>
        <p:nvGrpSpPr>
          <p:cNvPr name="Group 26" id="26"/>
          <p:cNvGrpSpPr/>
          <p:nvPr/>
        </p:nvGrpSpPr>
        <p:grpSpPr>
          <a:xfrm rot="0">
            <a:off x="1321303" y="6815243"/>
            <a:ext cx="6187295" cy="2443057"/>
            <a:chOff x="0" y="0"/>
            <a:chExt cx="8249727" cy="3257409"/>
          </a:xfrm>
        </p:grpSpPr>
        <p:sp>
          <p:nvSpPr>
            <p:cNvPr name="TextBox 27" id="27"/>
            <p:cNvSpPr txBox="true"/>
            <p:nvPr/>
          </p:nvSpPr>
          <p:spPr>
            <a:xfrm rot="0">
              <a:off x="0" y="1892794"/>
              <a:ext cx="8249727" cy="13646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Uses </a:t>
              </a:r>
              <a:r>
                <a:rPr lang="en-US" sz="2100">
                  <a:solidFill>
                    <a:srgbClr val="000000"/>
                  </a:solidFill>
                  <a:latin typeface="Inter Italics"/>
                </a:rPr>
                <a:t>mri_vol2surf</a:t>
              </a:r>
              <a:r>
                <a:rPr lang="en-US" sz="2100">
                  <a:solidFill>
                    <a:srgbClr val="000000"/>
                  </a:solidFill>
                  <a:latin typeface="Inter"/>
                </a:rPr>
                <a:t> from FreeSurfer</a:t>
              </a:r>
            </a:p>
            <a:p>
              <a:pPr marL="453390" indent="-226695" lvl="1">
                <a:lnSpc>
                  <a:spcPts val="2730"/>
                </a:lnSpc>
                <a:buFont typeface="Arial"/>
                <a:buChar char="•"/>
              </a:pPr>
              <a:r>
                <a:rPr lang="en-US" sz="2100">
                  <a:solidFill>
                    <a:srgbClr val="000000"/>
                  </a:solidFill>
                  <a:latin typeface="Inter"/>
                </a:rPr>
                <a:t>Calculated for native space and fsaverage (FreeSurfer's standard space)</a:t>
              </a:r>
            </a:p>
          </p:txBody>
        </p:sp>
        <p:sp>
          <p:nvSpPr>
            <p:cNvPr name="TextBox 28" id="28"/>
            <p:cNvSpPr txBox="true"/>
            <p:nvPr/>
          </p:nvSpPr>
          <p:spPr>
            <a:xfrm rot="0">
              <a:off x="0" y="-28575"/>
              <a:ext cx="8249727" cy="15500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BOLD timeseries is aligned to the cortical surfaces by averaging across the cortical ribbon</a:t>
              </a:r>
            </a:p>
          </p:txBody>
        </p:sp>
      </p:grpSp>
      <p:sp>
        <p:nvSpPr>
          <p:cNvPr name="TextBox 29" id="29"/>
          <p:cNvSpPr txBox="true"/>
          <p:nvPr/>
        </p:nvSpPr>
        <p:spPr>
          <a:xfrm rot="0">
            <a:off x="14364365" y="9124950"/>
            <a:ext cx="3308464"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Adapted from Esteban et al, 2019 </a:t>
            </a:r>
          </a:p>
        </p:txBody>
      </p:sp>
      <p:sp>
        <p:nvSpPr>
          <p:cNvPr name="AutoShape 30" id="30"/>
          <p:cNvSpPr/>
          <p:nvPr/>
        </p:nvSpPr>
        <p:spPr>
          <a:xfrm rot="2106192">
            <a:off x="11429261" y="5052990"/>
            <a:ext cx="5046517" cy="0"/>
          </a:xfrm>
          <a:prstGeom prst="line">
            <a:avLst/>
          </a:prstGeom>
          <a:ln cap="rnd" w="28575">
            <a:solidFill>
              <a:srgbClr val="000000"/>
            </a:solidFill>
            <a:prstDash val="solid"/>
            <a:headEnd type="none" len="sm" w="sm"/>
            <a:tailEnd type="triangle" len="med" w="lg"/>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37163" y="282521"/>
            <a:ext cx="1084140" cy="1091283"/>
            <a:chOff x="0" y="0"/>
            <a:chExt cx="1445520" cy="1455045"/>
          </a:xfrm>
        </p:grpSpPr>
        <p:grpSp>
          <p:nvGrpSpPr>
            <p:cNvPr name="Group 3" id="3"/>
            <p:cNvGrpSpPr/>
            <p:nvPr/>
          </p:nvGrpSpPr>
          <p:grpSpPr>
            <a:xfrm rot="0">
              <a:off x="0" y="0"/>
              <a:ext cx="1445520" cy="1455045"/>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5" id="5"/>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09</a:t>
              </a:r>
            </a:p>
          </p:txBody>
        </p:sp>
      </p:grpSp>
      <p:sp>
        <p:nvSpPr>
          <p:cNvPr name="AutoShape 6" id="6"/>
          <p:cNvSpPr/>
          <p:nvPr/>
        </p:nvSpPr>
        <p:spPr>
          <a:xfrm rot="0">
            <a:off x="9144000" y="0"/>
            <a:ext cx="9144000" cy="10287000"/>
          </a:xfrm>
          <a:prstGeom prst="rect">
            <a:avLst/>
          </a:prstGeom>
          <a:solidFill>
            <a:srgbClr val="89E798"/>
          </a:solidFill>
        </p:spPr>
      </p:sp>
      <p:pic>
        <p:nvPicPr>
          <p:cNvPr name="Picture 7" id="7"/>
          <p:cNvPicPr>
            <a:picLocks noChangeAspect="true"/>
          </p:cNvPicPr>
          <p:nvPr/>
        </p:nvPicPr>
        <p:blipFill>
          <a:blip r:embed="rId3"/>
          <a:srcRect l="0" t="0" r="0" b="666"/>
          <a:stretch>
            <a:fillRect/>
          </a:stretch>
        </p:blipFill>
        <p:spPr>
          <a:xfrm flipH="false" flipV="false" rot="0">
            <a:off x="10999024" y="7179522"/>
            <a:ext cx="5433953" cy="2459358"/>
          </a:xfrm>
          <a:prstGeom prst="rect">
            <a:avLst/>
          </a:prstGeom>
        </p:spPr>
      </p:pic>
      <p:grpSp>
        <p:nvGrpSpPr>
          <p:cNvPr name="Group 8" id="8"/>
          <p:cNvGrpSpPr/>
          <p:nvPr/>
        </p:nvGrpSpPr>
        <p:grpSpPr>
          <a:xfrm rot="0">
            <a:off x="14585293" y="828313"/>
            <a:ext cx="356073" cy="355549"/>
            <a:chOff x="0" y="0"/>
            <a:chExt cx="474764" cy="474065"/>
          </a:xfrm>
        </p:grpSpPr>
        <p:grpSp>
          <p:nvGrpSpPr>
            <p:cNvPr name="Group 9" id="9"/>
            <p:cNvGrpSpPr/>
            <p:nvPr/>
          </p:nvGrpSpPr>
          <p:grpSpPr>
            <a:xfrm rot="0">
              <a:off x="0" y="0"/>
              <a:ext cx="474764" cy="474065"/>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TextBox 11" id="11"/>
            <p:cNvSpPr txBox="true"/>
            <p:nvPr/>
          </p:nvSpPr>
          <p:spPr>
            <a:xfrm rot="0">
              <a:off x="60120" y="119165"/>
              <a:ext cx="354524" cy="286972"/>
            </a:xfrm>
            <a:prstGeom prst="rect">
              <a:avLst/>
            </a:prstGeom>
          </p:spPr>
          <p:txBody>
            <a:bodyPr anchor="t" rtlCol="false" tIns="0" lIns="0" bIns="0" rIns="0">
              <a:spAutoFit/>
            </a:bodyPr>
            <a:lstStyle/>
            <a:p>
              <a:pPr algn="ctr">
                <a:lnSpc>
                  <a:spcPts val="1773"/>
                </a:lnSpc>
              </a:pPr>
              <a:r>
                <a:rPr lang="en-US" sz="1477">
                  <a:solidFill>
                    <a:srgbClr val="89E798"/>
                  </a:solidFill>
                  <a:latin typeface="Hammersmith One"/>
                </a:rPr>
                <a:t>05</a:t>
              </a:r>
            </a:p>
          </p:txBody>
        </p:sp>
      </p:grpSp>
      <p:grpSp>
        <p:nvGrpSpPr>
          <p:cNvPr name="Group 12" id="12"/>
          <p:cNvGrpSpPr/>
          <p:nvPr/>
        </p:nvGrpSpPr>
        <p:grpSpPr>
          <a:xfrm rot="0">
            <a:off x="15494695" y="828313"/>
            <a:ext cx="356073" cy="355549"/>
            <a:chOff x="0" y="0"/>
            <a:chExt cx="474764" cy="474065"/>
          </a:xfrm>
        </p:grpSpPr>
        <p:grpSp>
          <p:nvGrpSpPr>
            <p:cNvPr name="Group 13" id="13"/>
            <p:cNvGrpSpPr/>
            <p:nvPr/>
          </p:nvGrpSpPr>
          <p:grpSpPr>
            <a:xfrm rot="0">
              <a:off x="0" y="0"/>
              <a:ext cx="474764" cy="474065"/>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TextBox 15" id="15"/>
            <p:cNvSpPr txBox="true"/>
            <p:nvPr/>
          </p:nvSpPr>
          <p:spPr>
            <a:xfrm rot="0">
              <a:off x="60120" y="119165"/>
              <a:ext cx="354524" cy="286972"/>
            </a:xfrm>
            <a:prstGeom prst="rect">
              <a:avLst/>
            </a:prstGeom>
          </p:spPr>
          <p:txBody>
            <a:bodyPr anchor="t" rtlCol="false" tIns="0" lIns="0" bIns="0" rIns="0">
              <a:spAutoFit/>
            </a:bodyPr>
            <a:lstStyle/>
            <a:p>
              <a:pPr algn="ctr">
                <a:lnSpc>
                  <a:spcPts val="1773"/>
                </a:lnSpc>
              </a:pPr>
              <a:r>
                <a:rPr lang="en-US" sz="1477">
                  <a:solidFill>
                    <a:srgbClr val="89E798"/>
                  </a:solidFill>
                  <a:latin typeface="Hammersmith One"/>
                </a:rPr>
                <a:t>07</a:t>
              </a:r>
            </a:p>
          </p:txBody>
        </p:sp>
      </p:grpSp>
      <p:grpSp>
        <p:nvGrpSpPr>
          <p:cNvPr name="Group 16" id="16"/>
          <p:cNvGrpSpPr/>
          <p:nvPr/>
        </p:nvGrpSpPr>
        <p:grpSpPr>
          <a:xfrm rot="0">
            <a:off x="11219593" y="1307607"/>
            <a:ext cx="356073" cy="358419"/>
            <a:chOff x="0" y="0"/>
            <a:chExt cx="474764" cy="477892"/>
          </a:xfrm>
        </p:grpSpPr>
        <p:grpSp>
          <p:nvGrpSpPr>
            <p:cNvPr name="Group 17" id="17"/>
            <p:cNvGrpSpPr/>
            <p:nvPr/>
          </p:nvGrpSpPr>
          <p:grpSpPr>
            <a:xfrm rot="0">
              <a:off x="0" y="0"/>
              <a:ext cx="474764" cy="477892"/>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19" id="19"/>
            <p:cNvSpPr txBox="true"/>
            <p:nvPr/>
          </p:nvSpPr>
          <p:spPr>
            <a:xfrm rot="0">
              <a:off x="60120" y="119165"/>
              <a:ext cx="354524" cy="290799"/>
            </a:xfrm>
            <a:prstGeom prst="rect">
              <a:avLst/>
            </a:prstGeom>
          </p:spPr>
          <p:txBody>
            <a:bodyPr anchor="t" rtlCol="false" tIns="0" lIns="0" bIns="0" rIns="0">
              <a:spAutoFit/>
            </a:bodyPr>
            <a:lstStyle/>
            <a:p>
              <a:pPr algn="ctr">
                <a:lnSpc>
                  <a:spcPts val="1773"/>
                </a:lnSpc>
              </a:pPr>
              <a:r>
                <a:rPr lang="en-US" sz="1477">
                  <a:solidFill>
                    <a:srgbClr val="FFFFFF"/>
                  </a:solidFill>
                  <a:latin typeface="Hammersmith One"/>
                </a:rPr>
                <a:t>01</a:t>
              </a:r>
            </a:p>
          </p:txBody>
        </p:sp>
      </p:grpSp>
      <p:sp>
        <p:nvSpPr>
          <p:cNvPr name="AutoShape 20" id="20"/>
          <p:cNvSpPr/>
          <p:nvPr/>
        </p:nvSpPr>
        <p:spPr>
          <a:xfrm rot="0">
            <a:off x="11579378" y="1485408"/>
            <a:ext cx="1968023" cy="0"/>
          </a:xfrm>
          <a:prstGeom prst="line">
            <a:avLst/>
          </a:prstGeom>
          <a:ln cap="rnd" w="19050">
            <a:solidFill>
              <a:srgbClr val="000000"/>
            </a:solidFill>
            <a:prstDash val="sysDot"/>
            <a:headEnd type="none" len="sm" w="sm"/>
            <a:tailEnd type="triangle" len="med" w="lg"/>
          </a:ln>
        </p:spPr>
      </p:sp>
      <p:grpSp>
        <p:nvGrpSpPr>
          <p:cNvPr name="Group 21" id="21"/>
          <p:cNvGrpSpPr/>
          <p:nvPr/>
        </p:nvGrpSpPr>
        <p:grpSpPr>
          <a:xfrm rot="0">
            <a:off x="11768066" y="1307607"/>
            <a:ext cx="356073" cy="358419"/>
            <a:chOff x="0" y="0"/>
            <a:chExt cx="474764" cy="477892"/>
          </a:xfrm>
        </p:grpSpPr>
        <p:grpSp>
          <p:nvGrpSpPr>
            <p:cNvPr name="Group 22" id="22"/>
            <p:cNvGrpSpPr/>
            <p:nvPr/>
          </p:nvGrpSpPr>
          <p:grpSpPr>
            <a:xfrm rot="0">
              <a:off x="0" y="0"/>
              <a:ext cx="474764" cy="477892"/>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24" id="24"/>
            <p:cNvSpPr txBox="true"/>
            <p:nvPr/>
          </p:nvSpPr>
          <p:spPr>
            <a:xfrm rot="0">
              <a:off x="60120" y="119165"/>
              <a:ext cx="354524" cy="290799"/>
            </a:xfrm>
            <a:prstGeom prst="rect">
              <a:avLst/>
            </a:prstGeom>
          </p:spPr>
          <p:txBody>
            <a:bodyPr anchor="t" rtlCol="false" tIns="0" lIns="0" bIns="0" rIns="0">
              <a:spAutoFit/>
            </a:bodyPr>
            <a:lstStyle/>
            <a:p>
              <a:pPr algn="ctr">
                <a:lnSpc>
                  <a:spcPts val="1773"/>
                </a:lnSpc>
              </a:pPr>
              <a:r>
                <a:rPr lang="en-US" sz="1477">
                  <a:solidFill>
                    <a:srgbClr val="FFFFFF"/>
                  </a:solidFill>
                  <a:latin typeface="Hammersmith One"/>
                </a:rPr>
                <a:t>02</a:t>
              </a:r>
            </a:p>
          </p:txBody>
        </p:sp>
      </p:grpSp>
      <p:sp>
        <p:nvSpPr>
          <p:cNvPr name="AutoShape 25" id="25"/>
          <p:cNvSpPr/>
          <p:nvPr/>
        </p:nvSpPr>
        <p:spPr>
          <a:xfrm rot="598003">
            <a:off x="12073469" y="1784830"/>
            <a:ext cx="2661219" cy="0"/>
          </a:xfrm>
          <a:prstGeom prst="line">
            <a:avLst/>
          </a:prstGeom>
          <a:ln cap="rnd" w="19050">
            <a:solidFill>
              <a:srgbClr val="000000"/>
            </a:solidFill>
            <a:prstDash val="solid"/>
            <a:headEnd type="none" len="sm" w="sm"/>
            <a:tailEnd type="triangle" len="med" w="lg"/>
          </a:ln>
        </p:spPr>
      </p:sp>
      <p:grpSp>
        <p:nvGrpSpPr>
          <p:cNvPr name="Group 26" id="26"/>
          <p:cNvGrpSpPr/>
          <p:nvPr/>
        </p:nvGrpSpPr>
        <p:grpSpPr>
          <a:xfrm rot="0">
            <a:off x="12316540" y="1307607"/>
            <a:ext cx="356073" cy="358419"/>
            <a:chOff x="0" y="0"/>
            <a:chExt cx="474764" cy="477892"/>
          </a:xfrm>
        </p:grpSpPr>
        <p:grpSp>
          <p:nvGrpSpPr>
            <p:cNvPr name="Group 27" id="27"/>
            <p:cNvGrpSpPr/>
            <p:nvPr/>
          </p:nvGrpSpPr>
          <p:grpSpPr>
            <a:xfrm rot="0">
              <a:off x="0" y="0"/>
              <a:ext cx="474764" cy="477892"/>
              <a:chOff x="0" y="0"/>
              <a:chExt cx="6350000" cy="6350000"/>
            </a:xfrm>
          </p:grpSpPr>
          <p:sp>
            <p:nvSpPr>
              <p:cNvPr name="Freeform 28" id="2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29" id="29"/>
            <p:cNvSpPr txBox="true"/>
            <p:nvPr/>
          </p:nvSpPr>
          <p:spPr>
            <a:xfrm rot="0">
              <a:off x="60120" y="119165"/>
              <a:ext cx="354524" cy="290799"/>
            </a:xfrm>
            <a:prstGeom prst="rect">
              <a:avLst/>
            </a:prstGeom>
          </p:spPr>
          <p:txBody>
            <a:bodyPr anchor="t" rtlCol="false" tIns="0" lIns="0" bIns="0" rIns="0">
              <a:spAutoFit/>
            </a:bodyPr>
            <a:lstStyle/>
            <a:p>
              <a:pPr algn="ctr">
                <a:lnSpc>
                  <a:spcPts val="1773"/>
                </a:lnSpc>
              </a:pPr>
              <a:r>
                <a:rPr lang="en-US" sz="1477">
                  <a:solidFill>
                    <a:srgbClr val="FFFFFF"/>
                  </a:solidFill>
                  <a:latin typeface="Hammersmith One"/>
                </a:rPr>
                <a:t>03</a:t>
              </a:r>
            </a:p>
          </p:txBody>
        </p:sp>
      </p:grpSp>
      <p:grpSp>
        <p:nvGrpSpPr>
          <p:cNvPr name="Group 30" id="30"/>
          <p:cNvGrpSpPr/>
          <p:nvPr/>
        </p:nvGrpSpPr>
        <p:grpSpPr>
          <a:xfrm rot="0">
            <a:off x="12865013" y="1307607"/>
            <a:ext cx="356073" cy="358419"/>
            <a:chOff x="0" y="0"/>
            <a:chExt cx="474764" cy="477892"/>
          </a:xfrm>
        </p:grpSpPr>
        <p:grpSp>
          <p:nvGrpSpPr>
            <p:cNvPr name="Group 31" id="31"/>
            <p:cNvGrpSpPr/>
            <p:nvPr/>
          </p:nvGrpSpPr>
          <p:grpSpPr>
            <a:xfrm rot="0">
              <a:off x="0" y="0"/>
              <a:ext cx="474764" cy="477892"/>
              <a:chOff x="0" y="0"/>
              <a:chExt cx="6350000" cy="6350000"/>
            </a:xfrm>
          </p:grpSpPr>
          <p:sp>
            <p:nvSpPr>
              <p:cNvPr name="Freeform 32" id="3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33" id="33"/>
            <p:cNvSpPr txBox="true"/>
            <p:nvPr/>
          </p:nvSpPr>
          <p:spPr>
            <a:xfrm rot="0">
              <a:off x="60120" y="119165"/>
              <a:ext cx="354524" cy="290799"/>
            </a:xfrm>
            <a:prstGeom prst="rect">
              <a:avLst/>
            </a:prstGeom>
          </p:spPr>
          <p:txBody>
            <a:bodyPr anchor="t" rtlCol="false" tIns="0" lIns="0" bIns="0" rIns="0">
              <a:spAutoFit/>
            </a:bodyPr>
            <a:lstStyle/>
            <a:p>
              <a:pPr algn="ctr">
                <a:lnSpc>
                  <a:spcPts val="1773"/>
                </a:lnSpc>
              </a:pPr>
              <a:r>
                <a:rPr lang="en-US" sz="1477">
                  <a:solidFill>
                    <a:srgbClr val="FFFFFF"/>
                  </a:solidFill>
                  <a:latin typeface="Hammersmith One"/>
                </a:rPr>
                <a:t>04</a:t>
              </a:r>
            </a:p>
          </p:txBody>
        </p:sp>
      </p:grpSp>
      <p:grpSp>
        <p:nvGrpSpPr>
          <p:cNvPr name="Group 34" id="34"/>
          <p:cNvGrpSpPr/>
          <p:nvPr/>
        </p:nvGrpSpPr>
        <p:grpSpPr>
          <a:xfrm rot="0">
            <a:off x="13555504" y="1899533"/>
            <a:ext cx="356073" cy="358419"/>
            <a:chOff x="0" y="0"/>
            <a:chExt cx="474764" cy="477892"/>
          </a:xfrm>
        </p:grpSpPr>
        <p:grpSp>
          <p:nvGrpSpPr>
            <p:cNvPr name="Group 35" id="35"/>
            <p:cNvGrpSpPr/>
            <p:nvPr/>
          </p:nvGrpSpPr>
          <p:grpSpPr>
            <a:xfrm rot="0">
              <a:off x="0" y="0"/>
              <a:ext cx="474764" cy="477892"/>
              <a:chOff x="0" y="0"/>
              <a:chExt cx="6350000" cy="6350000"/>
            </a:xfrm>
          </p:grpSpPr>
          <p:sp>
            <p:nvSpPr>
              <p:cNvPr name="Freeform 36" id="3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37" id="37"/>
            <p:cNvSpPr txBox="true"/>
            <p:nvPr/>
          </p:nvSpPr>
          <p:spPr>
            <a:xfrm rot="0">
              <a:off x="60120" y="119165"/>
              <a:ext cx="354524" cy="290799"/>
            </a:xfrm>
            <a:prstGeom prst="rect">
              <a:avLst/>
            </a:prstGeom>
          </p:spPr>
          <p:txBody>
            <a:bodyPr anchor="t" rtlCol="false" tIns="0" lIns="0" bIns="0" rIns="0">
              <a:spAutoFit/>
            </a:bodyPr>
            <a:lstStyle/>
            <a:p>
              <a:pPr algn="ctr">
                <a:lnSpc>
                  <a:spcPts val="1773"/>
                </a:lnSpc>
              </a:pPr>
              <a:r>
                <a:rPr lang="en-US" sz="1477">
                  <a:solidFill>
                    <a:srgbClr val="FFFFFF"/>
                  </a:solidFill>
                  <a:latin typeface="Hammersmith One"/>
                </a:rPr>
                <a:t>05</a:t>
              </a:r>
            </a:p>
          </p:txBody>
        </p:sp>
      </p:grpSp>
      <p:grpSp>
        <p:nvGrpSpPr>
          <p:cNvPr name="Group 38" id="38"/>
          <p:cNvGrpSpPr/>
          <p:nvPr/>
        </p:nvGrpSpPr>
        <p:grpSpPr>
          <a:xfrm rot="0">
            <a:off x="13551572" y="1301350"/>
            <a:ext cx="356073" cy="358419"/>
            <a:chOff x="0" y="0"/>
            <a:chExt cx="474764" cy="477892"/>
          </a:xfrm>
        </p:grpSpPr>
        <p:grpSp>
          <p:nvGrpSpPr>
            <p:cNvPr name="Group 39" id="39"/>
            <p:cNvGrpSpPr/>
            <p:nvPr/>
          </p:nvGrpSpPr>
          <p:grpSpPr>
            <a:xfrm rot="0">
              <a:off x="0" y="0"/>
              <a:ext cx="474764" cy="477892"/>
              <a:chOff x="0" y="0"/>
              <a:chExt cx="6350000" cy="6350000"/>
            </a:xfrm>
          </p:grpSpPr>
          <p:sp>
            <p:nvSpPr>
              <p:cNvPr name="Freeform 40" id="4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41" id="41"/>
            <p:cNvSpPr txBox="true"/>
            <p:nvPr/>
          </p:nvSpPr>
          <p:spPr>
            <a:xfrm rot="0">
              <a:off x="60120" y="119165"/>
              <a:ext cx="354524" cy="290799"/>
            </a:xfrm>
            <a:prstGeom prst="rect">
              <a:avLst/>
            </a:prstGeom>
          </p:spPr>
          <p:txBody>
            <a:bodyPr anchor="t" rtlCol="false" tIns="0" lIns="0" bIns="0" rIns="0">
              <a:spAutoFit/>
            </a:bodyPr>
            <a:lstStyle/>
            <a:p>
              <a:pPr algn="ctr">
                <a:lnSpc>
                  <a:spcPts val="1773"/>
                </a:lnSpc>
              </a:pPr>
              <a:r>
                <a:rPr lang="en-US" sz="1477">
                  <a:solidFill>
                    <a:srgbClr val="FFFFFF"/>
                  </a:solidFill>
                  <a:latin typeface="Hammersmith One"/>
                </a:rPr>
                <a:t>06</a:t>
              </a:r>
            </a:p>
          </p:txBody>
        </p:sp>
      </p:grpSp>
      <p:grpSp>
        <p:nvGrpSpPr>
          <p:cNvPr name="Group 42" id="42"/>
          <p:cNvGrpSpPr/>
          <p:nvPr/>
        </p:nvGrpSpPr>
        <p:grpSpPr>
          <a:xfrm rot="0">
            <a:off x="14716985" y="1899533"/>
            <a:ext cx="356073" cy="358419"/>
            <a:chOff x="0" y="0"/>
            <a:chExt cx="474764" cy="477892"/>
          </a:xfrm>
        </p:grpSpPr>
        <p:grpSp>
          <p:nvGrpSpPr>
            <p:cNvPr name="Group 43" id="43"/>
            <p:cNvGrpSpPr/>
            <p:nvPr/>
          </p:nvGrpSpPr>
          <p:grpSpPr>
            <a:xfrm rot="0">
              <a:off x="0" y="0"/>
              <a:ext cx="474764" cy="477892"/>
              <a:chOff x="0" y="0"/>
              <a:chExt cx="6350000" cy="6350000"/>
            </a:xfrm>
          </p:grpSpPr>
          <p:sp>
            <p:nvSpPr>
              <p:cNvPr name="Freeform 44" id="4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45" id="45"/>
            <p:cNvSpPr txBox="true"/>
            <p:nvPr/>
          </p:nvSpPr>
          <p:spPr>
            <a:xfrm rot="0">
              <a:off x="60120" y="119165"/>
              <a:ext cx="354524" cy="290799"/>
            </a:xfrm>
            <a:prstGeom prst="rect">
              <a:avLst/>
            </a:prstGeom>
          </p:spPr>
          <p:txBody>
            <a:bodyPr anchor="t" rtlCol="false" tIns="0" lIns="0" bIns="0" rIns="0">
              <a:spAutoFit/>
            </a:bodyPr>
            <a:lstStyle/>
            <a:p>
              <a:pPr algn="ctr">
                <a:lnSpc>
                  <a:spcPts val="1773"/>
                </a:lnSpc>
              </a:pPr>
              <a:r>
                <a:rPr lang="en-US" sz="1477">
                  <a:solidFill>
                    <a:srgbClr val="FFFFFF"/>
                  </a:solidFill>
                  <a:latin typeface="Hammersmith One"/>
                </a:rPr>
                <a:t>09</a:t>
              </a:r>
            </a:p>
          </p:txBody>
        </p:sp>
      </p:grpSp>
      <p:sp>
        <p:nvSpPr>
          <p:cNvPr name="AutoShape 46" id="46"/>
          <p:cNvSpPr/>
          <p:nvPr/>
        </p:nvSpPr>
        <p:spPr>
          <a:xfrm rot="0">
            <a:off x="13911576" y="2068648"/>
            <a:ext cx="802773" cy="0"/>
          </a:xfrm>
          <a:prstGeom prst="line">
            <a:avLst/>
          </a:prstGeom>
          <a:ln cap="rnd" w="19050">
            <a:solidFill>
              <a:srgbClr val="000000"/>
            </a:solidFill>
            <a:prstDash val="solid"/>
            <a:headEnd type="none" len="sm" w="sm"/>
            <a:tailEnd type="triangle" len="med" w="lg"/>
          </a:ln>
        </p:spPr>
      </p:sp>
      <p:sp>
        <p:nvSpPr>
          <p:cNvPr name="AutoShape 47" id="47"/>
          <p:cNvSpPr/>
          <p:nvPr/>
        </p:nvSpPr>
        <p:spPr>
          <a:xfrm rot="1524047">
            <a:off x="13846143" y="1765302"/>
            <a:ext cx="945188" cy="0"/>
          </a:xfrm>
          <a:prstGeom prst="line">
            <a:avLst/>
          </a:prstGeom>
          <a:ln cap="rnd" w="19050">
            <a:solidFill>
              <a:srgbClr val="000000"/>
            </a:solidFill>
            <a:prstDash val="solid"/>
            <a:headEnd type="none" len="sm" w="sm"/>
            <a:tailEnd type="triangle" len="med" w="lg"/>
          </a:ln>
        </p:spPr>
      </p:sp>
      <p:sp>
        <p:nvSpPr>
          <p:cNvPr name="AutoShape 48" id="48"/>
          <p:cNvSpPr/>
          <p:nvPr/>
        </p:nvSpPr>
        <p:spPr>
          <a:xfrm rot="5032011">
            <a:off x="14475078" y="1544822"/>
            <a:ext cx="701837" cy="0"/>
          </a:xfrm>
          <a:prstGeom prst="line">
            <a:avLst/>
          </a:prstGeom>
          <a:ln cap="rnd" w="19050">
            <a:solidFill>
              <a:srgbClr val="000000"/>
            </a:solidFill>
            <a:prstDash val="solid"/>
            <a:headEnd type="none" len="sm" w="sm"/>
            <a:tailEnd type="triangle" len="med" w="lg"/>
          </a:ln>
        </p:spPr>
      </p:sp>
      <p:sp>
        <p:nvSpPr>
          <p:cNvPr name="AutoShape 49" id="49"/>
          <p:cNvSpPr/>
          <p:nvPr/>
        </p:nvSpPr>
        <p:spPr>
          <a:xfrm rot="7552081">
            <a:off x="14803766" y="1537676"/>
            <a:ext cx="940246" cy="0"/>
          </a:xfrm>
          <a:prstGeom prst="line">
            <a:avLst/>
          </a:prstGeom>
          <a:ln cap="rnd" w="19050">
            <a:solidFill>
              <a:srgbClr val="000000"/>
            </a:solidFill>
            <a:prstDash val="solid"/>
            <a:headEnd type="none" len="sm" w="sm"/>
            <a:tailEnd type="triangle" len="med" w="lg"/>
          </a:ln>
        </p:spPr>
      </p:sp>
      <p:sp>
        <p:nvSpPr>
          <p:cNvPr name="AutoShape 50" id="50"/>
          <p:cNvSpPr/>
          <p:nvPr/>
        </p:nvSpPr>
        <p:spPr>
          <a:xfrm rot="2528660">
            <a:off x="13098198" y="1795465"/>
            <a:ext cx="556748" cy="0"/>
          </a:xfrm>
          <a:prstGeom prst="line">
            <a:avLst/>
          </a:prstGeom>
          <a:ln cap="rnd" w="19050">
            <a:solidFill>
              <a:srgbClr val="000000"/>
            </a:solidFill>
            <a:prstDash val="sysDot"/>
            <a:headEnd type="none" len="sm" w="sm"/>
            <a:tailEnd type="triangle" len="med" w="lg"/>
          </a:ln>
        </p:spPr>
      </p:sp>
      <p:pic>
        <p:nvPicPr>
          <p:cNvPr name="Picture 51" id="51"/>
          <p:cNvPicPr>
            <a:picLocks noChangeAspect="true"/>
          </p:cNvPicPr>
          <p:nvPr/>
        </p:nvPicPr>
        <p:blipFill>
          <a:blip r:embed="rId4"/>
          <a:srcRect l="0" t="0" r="0" b="0"/>
          <a:stretch>
            <a:fillRect/>
          </a:stretch>
        </p:blipFill>
        <p:spPr>
          <a:xfrm flipH="false" flipV="false" rot="0">
            <a:off x="11080113" y="2741379"/>
            <a:ext cx="5271774" cy="4252427"/>
          </a:xfrm>
          <a:prstGeom prst="rect">
            <a:avLst/>
          </a:prstGeom>
        </p:spPr>
      </p:pic>
      <p:grpSp>
        <p:nvGrpSpPr>
          <p:cNvPr name="Group 52" id="52"/>
          <p:cNvGrpSpPr/>
          <p:nvPr/>
        </p:nvGrpSpPr>
        <p:grpSpPr>
          <a:xfrm rot="0">
            <a:off x="1321303" y="1373804"/>
            <a:ext cx="6036638" cy="2886442"/>
            <a:chOff x="0" y="0"/>
            <a:chExt cx="8048851" cy="3848589"/>
          </a:xfrm>
        </p:grpSpPr>
        <p:sp>
          <p:nvSpPr>
            <p:cNvPr name="TextBox 53" id="53"/>
            <p:cNvSpPr txBox="true"/>
            <p:nvPr/>
          </p:nvSpPr>
          <p:spPr>
            <a:xfrm rot="0">
              <a:off x="0" y="0"/>
              <a:ext cx="8048851" cy="29210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Estimate Confounds</a:t>
              </a:r>
            </a:p>
          </p:txBody>
        </p:sp>
        <p:sp>
          <p:nvSpPr>
            <p:cNvPr name="TextBox 54" id="54"/>
            <p:cNvSpPr txBox="true"/>
            <p:nvPr/>
          </p:nvSpPr>
          <p:spPr>
            <a:xfrm rot="0">
              <a:off x="0" y="3107756"/>
              <a:ext cx="8048851" cy="740833"/>
            </a:xfrm>
            <a:prstGeom prst="rect">
              <a:avLst/>
            </a:prstGeom>
          </p:spPr>
          <p:txBody>
            <a:bodyPr anchor="t" rtlCol="false" tIns="0" lIns="0" bIns="0" rIns="0">
              <a:spAutoFit/>
            </a:bodyPr>
            <a:lstStyle/>
            <a:p>
              <a:pPr>
                <a:lnSpc>
                  <a:spcPts val="4550"/>
                </a:lnSpc>
              </a:pPr>
            </a:p>
          </p:txBody>
        </p:sp>
      </p:grpSp>
      <p:grpSp>
        <p:nvGrpSpPr>
          <p:cNvPr name="Group 55" id="55"/>
          <p:cNvGrpSpPr/>
          <p:nvPr/>
        </p:nvGrpSpPr>
        <p:grpSpPr>
          <a:xfrm rot="0">
            <a:off x="1321303" y="5100743"/>
            <a:ext cx="6187295" cy="4157557"/>
            <a:chOff x="0" y="0"/>
            <a:chExt cx="8249727" cy="5543409"/>
          </a:xfrm>
        </p:grpSpPr>
        <p:sp>
          <p:nvSpPr>
            <p:cNvPr name="TextBox 56" id="56"/>
            <p:cNvSpPr txBox="true"/>
            <p:nvPr/>
          </p:nvSpPr>
          <p:spPr>
            <a:xfrm rot="0">
              <a:off x="0" y="1892794"/>
              <a:ext cx="8249727" cy="36506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Mean signals (global and for each tissue type)</a:t>
              </a:r>
            </a:p>
            <a:p>
              <a:pPr marL="453390" indent="-226695" lvl="1">
                <a:lnSpc>
                  <a:spcPts val="2730"/>
                </a:lnSpc>
                <a:buFont typeface="Arial"/>
                <a:buChar char="•"/>
              </a:pPr>
              <a:r>
                <a:rPr lang="en-US" sz="2100">
                  <a:solidFill>
                    <a:srgbClr val="000000"/>
                  </a:solidFill>
                  <a:latin typeface="Inter"/>
                </a:rPr>
                <a:t>Frame-wise Displacement</a:t>
              </a:r>
            </a:p>
            <a:p>
              <a:pPr marL="453390" indent="-226695" lvl="1">
                <a:lnSpc>
                  <a:spcPts val="2730"/>
                </a:lnSpc>
                <a:buFont typeface="Arial"/>
                <a:buChar char="•"/>
              </a:pPr>
              <a:r>
                <a:rPr lang="en-US" sz="2100">
                  <a:solidFill>
                    <a:srgbClr val="000000"/>
                  </a:solidFill>
                  <a:latin typeface="Inter"/>
                </a:rPr>
                <a:t>6 motion parameters </a:t>
              </a:r>
            </a:p>
            <a:p>
              <a:pPr marL="453390" indent="-226695" lvl="1">
                <a:lnSpc>
                  <a:spcPts val="2730"/>
                </a:lnSpc>
                <a:buFont typeface="Arial"/>
                <a:buChar char="•"/>
              </a:pPr>
              <a:r>
                <a:rPr lang="en-US" sz="2100">
                  <a:solidFill>
                    <a:srgbClr val="000000"/>
                  </a:solidFill>
                  <a:latin typeface="Inter"/>
                </a:rPr>
                <a:t>Spike regressors</a:t>
              </a:r>
            </a:p>
            <a:p>
              <a:pPr marL="453390" indent="-226695" lvl="1">
                <a:lnSpc>
                  <a:spcPts val="2730"/>
                </a:lnSpc>
                <a:buFont typeface="Arial"/>
                <a:buChar char="•"/>
              </a:pPr>
              <a:r>
                <a:rPr lang="en-US" sz="2100">
                  <a:solidFill>
                    <a:srgbClr val="000000"/>
                  </a:solidFill>
                  <a:latin typeface="Inter"/>
                </a:rPr>
                <a:t>Temporal and Anatomical CompCore</a:t>
              </a:r>
            </a:p>
            <a:p>
              <a:pPr marL="453390" indent="-226695" lvl="1">
                <a:lnSpc>
                  <a:spcPts val="2730"/>
                </a:lnSpc>
                <a:buFont typeface="Arial"/>
                <a:buChar char="•"/>
              </a:pPr>
              <a:r>
                <a:rPr lang="en-US" sz="2100">
                  <a:solidFill>
                    <a:srgbClr val="000000"/>
                  </a:solidFill>
                  <a:latin typeface="Inter"/>
                </a:rPr>
                <a:t>DVARS</a:t>
              </a:r>
            </a:p>
            <a:p>
              <a:pPr marL="453390" indent="-226695" lvl="1">
                <a:lnSpc>
                  <a:spcPts val="2730"/>
                </a:lnSpc>
                <a:buFont typeface="Arial"/>
                <a:buChar char="•"/>
              </a:pPr>
              <a:r>
                <a:rPr lang="en-US" sz="2100">
                  <a:solidFill>
                    <a:srgbClr val="000000"/>
                  </a:solidFill>
                  <a:latin typeface="Inter"/>
                </a:rPr>
                <a:t>ICA-AROMA</a:t>
              </a:r>
            </a:p>
          </p:txBody>
        </p:sp>
        <p:sp>
          <p:nvSpPr>
            <p:cNvPr name="TextBox 57" id="57"/>
            <p:cNvSpPr txBox="true"/>
            <p:nvPr/>
          </p:nvSpPr>
          <p:spPr>
            <a:xfrm rot="0">
              <a:off x="0" y="-28575"/>
              <a:ext cx="8249727" cy="15500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Identifies many sources of potential noise in the signal that you can choose if/how to resolve:</a:t>
              </a:r>
            </a:p>
          </p:txBody>
        </p:sp>
      </p:grpSp>
      <p:sp>
        <p:nvSpPr>
          <p:cNvPr name="TextBox 58" id="58"/>
          <p:cNvSpPr txBox="true"/>
          <p:nvPr/>
        </p:nvSpPr>
        <p:spPr>
          <a:xfrm rot="0">
            <a:off x="14391630" y="524456"/>
            <a:ext cx="781611" cy="242330"/>
          </a:xfrm>
          <a:prstGeom prst="rect">
            <a:avLst/>
          </a:prstGeom>
        </p:spPr>
        <p:txBody>
          <a:bodyPr anchor="t" rtlCol="false" tIns="0" lIns="0" bIns="0" rIns="0">
            <a:spAutoFit/>
          </a:bodyPr>
          <a:lstStyle/>
          <a:p>
            <a:pPr algn="ctr">
              <a:lnSpc>
                <a:spcPts val="945"/>
              </a:lnSpc>
            </a:pPr>
            <a:r>
              <a:rPr lang="en-US" sz="788">
                <a:solidFill>
                  <a:srgbClr val="094850"/>
                </a:solidFill>
                <a:latin typeface="Inter Bold"/>
              </a:rPr>
              <a:t>Tissue Segmentation</a:t>
            </a:r>
          </a:p>
        </p:txBody>
      </p:sp>
      <p:sp>
        <p:nvSpPr>
          <p:cNvPr name="TextBox 59" id="59"/>
          <p:cNvSpPr txBox="true"/>
          <p:nvPr/>
        </p:nvSpPr>
        <p:spPr>
          <a:xfrm rot="0">
            <a:off x="15281926" y="524456"/>
            <a:ext cx="781611" cy="242330"/>
          </a:xfrm>
          <a:prstGeom prst="rect">
            <a:avLst/>
          </a:prstGeom>
        </p:spPr>
        <p:txBody>
          <a:bodyPr anchor="t" rtlCol="false" tIns="0" lIns="0" bIns="0" rIns="0">
            <a:spAutoFit/>
          </a:bodyPr>
          <a:lstStyle/>
          <a:p>
            <a:pPr algn="ctr">
              <a:lnSpc>
                <a:spcPts val="945"/>
              </a:lnSpc>
            </a:pPr>
            <a:r>
              <a:rPr lang="en-US" sz="788">
                <a:solidFill>
                  <a:srgbClr val="094850"/>
                </a:solidFill>
                <a:latin typeface="Inter Bold"/>
              </a:rPr>
              <a:t>Refine Brain Mask</a:t>
            </a:r>
          </a:p>
        </p:txBody>
      </p:sp>
      <p:sp>
        <p:nvSpPr>
          <p:cNvPr name="TextBox 60" id="60"/>
          <p:cNvSpPr txBox="true"/>
          <p:nvPr/>
        </p:nvSpPr>
        <p:spPr>
          <a:xfrm rot="-3902775">
            <a:off x="10778691" y="2051556"/>
            <a:ext cx="841667" cy="247281"/>
          </a:xfrm>
          <a:prstGeom prst="rect">
            <a:avLst/>
          </a:prstGeom>
        </p:spPr>
        <p:txBody>
          <a:bodyPr anchor="t" rtlCol="false" tIns="0" lIns="0" bIns="0" rIns="0">
            <a:spAutoFit/>
          </a:bodyPr>
          <a:lstStyle/>
          <a:p>
            <a:pPr algn="r">
              <a:lnSpc>
                <a:spcPts val="945"/>
              </a:lnSpc>
            </a:pPr>
            <a:r>
              <a:rPr lang="en-US" sz="788">
                <a:solidFill>
                  <a:srgbClr val="094850"/>
                </a:solidFill>
                <a:latin typeface="Inter Bold"/>
              </a:rPr>
              <a:t>Estimate BOLD Reference</a:t>
            </a:r>
          </a:p>
        </p:txBody>
      </p:sp>
      <p:sp>
        <p:nvSpPr>
          <p:cNvPr name="TextBox 61" id="61"/>
          <p:cNvSpPr txBox="true"/>
          <p:nvPr/>
        </p:nvSpPr>
        <p:spPr>
          <a:xfrm rot="-3902775">
            <a:off x="11331045" y="2051556"/>
            <a:ext cx="841667" cy="247281"/>
          </a:xfrm>
          <a:prstGeom prst="rect">
            <a:avLst/>
          </a:prstGeom>
        </p:spPr>
        <p:txBody>
          <a:bodyPr anchor="t" rtlCol="false" tIns="0" lIns="0" bIns="0" rIns="0">
            <a:spAutoFit/>
          </a:bodyPr>
          <a:lstStyle/>
          <a:p>
            <a:pPr algn="r">
              <a:lnSpc>
                <a:spcPts val="945"/>
              </a:lnSpc>
            </a:pPr>
            <a:r>
              <a:rPr lang="en-US" sz="788">
                <a:solidFill>
                  <a:srgbClr val="094850"/>
                </a:solidFill>
                <a:latin typeface="Inter Bold"/>
              </a:rPr>
              <a:t>Estimate Head Motion</a:t>
            </a:r>
          </a:p>
        </p:txBody>
      </p:sp>
      <p:sp>
        <p:nvSpPr>
          <p:cNvPr name="TextBox 62" id="62"/>
          <p:cNvSpPr txBox="true"/>
          <p:nvPr/>
        </p:nvSpPr>
        <p:spPr>
          <a:xfrm rot="-3902775">
            <a:off x="11883398" y="2051556"/>
            <a:ext cx="841667" cy="247281"/>
          </a:xfrm>
          <a:prstGeom prst="rect">
            <a:avLst/>
          </a:prstGeom>
        </p:spPr>
        <p:txBody>
          <a:bodyPr anchor="t" rtlCol="false" tIns="0" lIns="0" bIns="0" rIns="0">
            <a:spAutoFit/>
          </a:bodyPr>
          <a:lstStyle/>
          <a:p>
            <a:pPr algn="r">
              <a:lnSpc>
                <a:spcPts val="945"/>
              </a:lnSpc>
            </a:pPr>
            <a:r>
              <a:rPr lang="en-US" sz="788">
                <a:solidFill>
                  <a:srgbClr val="094850"/>
                </a:solidFill>
                <a:latin typeface="Inter Bold"/>
              </a:rPr>
              <a:t>Slice-Time Correction</a:t>
            </a:r>
          </a:p>
        </p:txBody>
      </p:sp>
      <p:sp>
        <p:nvSpPr>
          <p:cNvPr name="TextBox 63" id="63"/>
          <p:cNvSpPr txBox="true"/>
          <p:nvPr/>
        </p:nvSpPr>
        <p:spPr>
          <a:xfrm rot="-3902775">
            <a:off x="12426993" y="2017193"/>
            <a:ext cx="841667" cy="366159"/>
          </a:xfrm>
          <a:prstGeom prst="rect">
            <a:avLst/>
          </a:prstGeom>
        </p:spPr>
        <p:txBody>
          <a:bodyPr anchor="t" rtlCol="false" tIns="0" lIns="0" bIns="0" rIns="0">
            <a:spAutoFit/>
          </a:bodyPr>
          <a:lstStyle/>
          <a:p>
            <a:pPr algn="r">
              <a:lnSpc>
                <a:spcPts val="945"/>
              </a:lnSpc>
            </a:pPr>
            <a:r>
              <a:rPr lang="en-US" sz="788">
                <a:solidFill>
                  <a:srgbClr val="094850"/>
                </a:solidFill>
                <a:latin typeface="Inter Bold"/>
              </a:rPr>
              <a:t>Susceptibility Distortion Correction</a:t>
            </a:r>
          </a:p>
        </p:txBody>
      </p:sp>
      <p:sp>
        <p:nvSpPr>
          <p:cNvPr name="TextBox 64" id="64"/>
          <p:cNvSpPr txBox="true"/>
          <p:nvPr/>
        </p:nvSpPr>
        <p:spPr>
          <a:xfrm rot="0">
            <a:off x="13359736" y="1114898"/>
            <a:ext cx="841667" cy="128403"/>
          </a:xfrm>
          <a:prstGeom prst="rect">
            <a:avLst/>
          </a:prstGeom>
        </p:spPr>
        <p:txBody>
          <a:bodyPr anchor="t" rtlCol="false" tIns="0" lIns="0" bIns="0" rIns="0">
            <a:spAutoFit/>
          </a:bodyPr>
          <a:lstStyle/>
          <a:p>
            <a:pPr algn="ctr">
              <a:lnSpc>
                <a:spcPts val="945"/>
              </a:lnSpc>
            </a:pPr>
            <a:r>
              <a:rPr lang="en-US" sz="788">
                <a:solidFill>
                  <a:srgbClr val="094850"/>
                </a:solidFill>
                <a:latin typeface="Inter Bold"/>
              </a:rPr>
              <a:t>Co-Registration</a:t>
            </a:r>
          </a:p>
        </p:txBody>
      </p:sp>
      <p:sp>
        <p:nvSpPr>
          <p:cNvPr name="TextBox 65" id="65"/>
          <p:cNvSpPr txBox="true"/>
          <p:nvPr/>
        </p:nvSpPr>
        <p:spPr>
          <a:xfrm rot="0">
            <a:off x="15128166" y="1955004"/>
            <a:ext cx="841667" cy="247281"/>
          </a:xfrm>
          <a:prstGeom prst="rect">
            <a:avLst/>
          </a:prstGeom>
        </p:spPr>
        <p:txBody>
          <a:bodyPr anchor="t" rtlCol="false" tIns="0" lIns="0" bIns="0" rIns="0">
            <a:spAutoFit/>
          </a:bodyPr>
          <a:lstStyle/>
          <a:p>
            <a:pPr>
              <a:lnSpc>
                <a:spcPts val="945"/>
              </a:lnSpc>
            </a:pPr>
            <a:r>
              <a:rPr lang="en-US" sz="788">
                <a:solidFill>
                  <a:srgbClr val="094850"/>
                </a:solidFill>
                <a:latin typeface="Inter Bold"/>
              </a:rPr>
              <a:t>Estimate Confounds</a:t>
            </a:r>
          </a:p>
        </p:txBody>
      </p:sp>
      <p:sp>
        <p:nvSpPr>
          <p:cNvPr name="TextBox 66" id="66"/>
          <p:cNvSpPr txBox="true"/>
          <p:nvPr/>
        </p:nvSpPr>
        <p:spPr>
          <a:xfrm rot="0">
            <a:off x="13203546" y="2291140"/>
            <a:ext cx="1024908" cy="222373"/>
          </a:xfrm>
          <a:prstGeom prst="rect">
            <a:avLst/>
          </a:prstGeom>
        </p:spPr>
        <p:txBody>
          <a:bodyPr anchor="t" rtlCol="false" tIns="0" lIns="0" bIns="0" rIns="0">
            <a:spAutoFit/>
          </a:bodyPr>
          <a:lstStyle/>
          <a:p>
            <a:pPr algn="ctr">
              <a:lnSpc>
                <a:spcPts val="889"/>
              </a:lnSpc>
            </a:pPr>
            <a:r>
              <a:rPr lang="en-US" sz="740">
                <a:solidFill>
                  <a:srgbClr val="094850"/>
                </a:solidFill>
                <a:latin typeface="Inter Bold"/>
              </a:rPr>
              <a:t>Pre-Processing in Native Space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37163" y="282521"/>
            <a:ext cx="1084140" cy="1091283"/>
            <a:chOff x="0" y="0"/>
            <a:chExt cx="1445520" cy="1455045"/>
          </a:xfrm>
        </p:grpSpPr>
        <p:grpSp>
          <p:nvGrpSpPr>
            <p:cNvPr name="Group 3" id="3"/>
            <p:cNvGrpSpPr/>
            <p:nvPr/>
          </p:nvGrpSpPr>
          <p:grpSpPr>
            <a:xfrm rot="0">
              <a:off x="0" y="0"/>
              <a:ext cx="1445520" cy="1455045"/>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5" id="5"/>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09</a:t>
              </a:r>
            </a:p>
          </p:txBody>
        </p:sp>
      </p:grpSp>
      <p:sp>
        <p:nvSpPr>
          <p:cNvPr name="AutoShape 6" id="6"/>
          <p:cNvSpPr/>
          <p:nvPr/>
        </p:nvSpPr>
        <p:spPr>
          <a:xfrm rot="0">
            <a:off x="9144000" y="0"/>
            <a:ext cx="9144000" cy="10287000"/>
          </a:xfrm>
          <a:prstGeom prst="rect">
            <a:avLst/>
          </a:prstGeom>
          <a:solidFill>
            <a:srgbClr val="89E798"/>
          </a:solidFill>
        </p:spPr>
      </p:sp>
      <p:pic>
        <p:nvPicPr>
          <p:cNvPr name="Picture 7" id="7"/>
          <p:cNvPicPr>
            <a:picLocks noChangeAspect="true"/>
          </p:cNvPicPr>
          <p:nvPr/>
        </p:nvPicPr>
        <p:blipFill>
          <a:blip r:embed="rId3"/>
          <a:srcRect l="0" t="0" r="0" b="0"/>
          <a:stretch>
            <a:fillRect/>
          </a:stretch>
        </p:blipFill>
        <p:spPr>
          <a:xfrm flipH="false" flipV="false" rot="0">
            <a:off x="10797556" y="1196324"/>
            <a:ext cx="5836887" cy="7894353"/>
          </a:xfrm>
          <a:prstGeom prst="rect">
            <a:avLst/>
          </a:prstGeom>
        </p:spPr>
      </p:pic>
      <p:grpSp>
        <p:nvGrpSpPr>
          <p:cNvPr name="Group 8" id="8"/>
          <p:cNvGrpSpPr/>
          <p:nvPr/>
        </p:nvGrpSpPr>
        <p:grpSpPr>
          <a:xfrm rot="0">
            <a:off x="1321303" y="1373804"/>
            <a:ext cx="6036638" cy="1791067"/>
            <a:chOff x="0" y="0"/>
            <a:chExt cx="8048851" cy="2388089"/>
          </a:xfrm>
        </p:grpSpPr>
        <p:sp>
          <p:nvSpPr>
            <p:cNvPr name="TextBox 9" id="9"/>
            <p:cNvSpPr txBox="true"/>
            <p:nvPr/>
          </p:nvSpPr>
          <p:spPr>
            <a:xfrm rot="0">
              <a:off x="0" y="0"/>
              <a:ext cx="8048851" cy="14605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ICA-AROMA</a:t>
              </a:r>
            </a:p>
          </p:txBody>
        </p:sp>
        <p:sp>
          <p:nvSpPr>
            <p:cNvPr name="TextBox 10" id="10"/>
            <p:cNvSpPr txBox="true"/>
            <p:nvPr/>
          </p:nvSpPr>
          <p:spPr>
            <a:xfrm rot="0">
              <a:off x="0" y="1647256"/>
              <a:ext cx="8048851" cy="740833"/>
            </a:xfrm>
            <a:prstGeom prst="rect">
              <a:avLst/>
            </a:prstGeom>
          </p:spPr>
          <p:txBody>
            <a:bodyPr anchor="t" rtlCol="false" tIns="0" lIns="0" bIns="0" rIns="0">
              <a:spAutoFit/>
            </a:bodyPr>
            <a:lstStyle/>
            <a:p>
              <a:pPr>
                <a:lnSpc>
                  <a:spcPts val="4550"/>
                </a:lnSpc>
              </a:pPr>
            </a:p>
          </p:txBody>
        </p:sp>
      </p:grpSp>
      <p:grpSp>
        <p:nvGrpSpPr>
          <p:cNvPr name="Group 11" id="11"/>
          <p:cNvGrpSpPr/>
          <p:nvPr/>
        </p:nvGrpSpPr>
        <p:grpSpPr>
          <a:xfrm rot="0">
            <a:off x="1321303" y="5396018"/>
            <a:ext cx="6187295" cy="3862282"/>
            <a:chOff x="0" y="0"/>
            <a:chExt cx="8249727" cy="5149709"/>
          </a:xfrm>
        </p:grpSpPr>
        <p:sp>
          <p:nvSpPr>
            <p:cNvPr name="TextBox 12" id="12"/>
            <p:cNvSpPr txBox="true"/>
            <p:nvPr/>
          </p:nvSpPr>
          <p:spPr>
            <a:xfrm rot="0">
              <a:off x="0" y="2413494"/>
              <a:ext cx="8249727" cy="27362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Applies non-aggressive denoising to normalized BOLD data</a:t>
              </a:r>
            </a:p>
            <a:p>
              <a:pPr marL="453390" indent="-226695" lvl="1">
                <a:lnSpc>
                  <a:spcPts val="2730"/>
                </a:lnSpc>
                <a:buFont typeface="Arial"/>
                <a:buChar char="•"/>
              </a:pPr>
              <a:r>
                <a:rPr lang="en-US" sz="2100">
                  <a:solidFill>
                    <a:srgbClr val="000000"/>
                  </a:solidFill>
                  <a:latin typeface="Inter"/>
                </a:rPr>
                <a:t>Calculated for both native space and normalized BOLD data</a:t>
              </a:r>
            </a:p>
            <a:p>
              <a:pPr marL="453390" indent="-226695" lvl="1">
                <a:lnSpc>
                  <a:spcPts val="2730"/>
                </a:lnSpc>
                <a:buFont typeface="Arial"/>
                <a:buChar char="•"/>
              </a:pPr>
              <a:r>
                <a:rPr lang="en-US" sz="2100">
                  <a:solidFill>
                    <a:srgbClr val="000000"/>
                  </a:solidFill>
                  <a:latin typeface="Inter"/>
                </a:rPr>
                <a:t>Provides confounds to run aggressive denoising if desired</a:t>
              </a:r>
            </a:p>
          </p:txBody>
        </p:sp>
        <p:sp>
          <p:nvSpPr>
            <p:cNvPr name="TextBox 13" id="13"/>
            <p:cNvSpPr txBox="true"/>
            <p:nvPr/>
          </p:nvSpPr>
          <p:spPr>
            <a:xfrm rot="0">
              <a:off x="0" y="-28575"/>
              <a:ext cx="8249727" cy="20707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Sub-workflow of Confound Regression that uses independent component analysis (ICA) to identify and remove signal caused by head motion</a:t>
              </a:r>
            </a:p>
          </p:txBody>
        </p:sp>
      </p:grpSp>
      <p:sp>
        <p:nvSpPr>
          <p:cNvPr name="TextBox 14" id="14"/>
          <p:cNvSpPr txBox="true"/>
          <p:nvPr/>
        </p:nvSpPr>
        <p:spPr>
          <a:xfrm rot="0">
            <a:off x="14242275" y="9124950"/>
            <a:ext cx="2392168"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fMRIPrep  Sample Report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37163" y="282521"/>
            <a:ext cx="1084140" cy="1091283"/>
            <a:chOff x="0" y="0"/>
            <a:chExt cx="1445520" cy="1455045"/>
          </a:xfrm>
        </p:grpSpPr>
        <p:grpSp>
          <p:nvGrpSpPr>
            <p:cNvPr name="Group 3" id="3"/>
            <p:cNvGrpSpPr/>
            <p:nvPr/>
          </p:nvGrpSpPr>
          <p:grpSpPr>
            <a:xfrm rot="0">
              <a:off x="0" y="0"/>
              <a:ext cx="1445520" cy="1455045"/>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5" id="5"/>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a:t>
              </a:r>
            </a:p>
          </p:txBody>
        </p:sp>
      </p:grpSp>
      <p:sp>
        <p:nvSpPr>
          <p:cNvPr name="AutoShape 6" id="6"/>
          <p:cNvSpPr/>
          <p:nvPr/>
        </p:nvSpPr>
        <p:spPr>
          <a:xfrm rot="0">
            <a:off x="9144000" y="0"/>
            <a:ext cx="9144000" cy="10287000"/>
          </a:xfrm>
          <a:prstGeom prst="rect">
            <a:avLst/>
          </a:prstGeom>
          <a:solidFill>
            <a:srgbClr val="89E798"/>
          </a:solidFill>
        </p:spPr>
      </p:sp>
      <p:grpSp>
        <p:nvGrpSpPr>
          <p:cNvPr name="Group 7" id="7"/>
          <p:cNvGrpSpPr/>
          <p:nvPr/>
        </p:nvGrpSpPr>
        <p:grpSpPr>
          <a:xfrm rot="0">
            <a:off x="11102458" y="828162"/>
            <a:ext cx="5901503" cy="4141926"/>
            <a:chOff x="0" y="0"/>
            <a:chExt cx="7868671" cy="5522568"/>
          </a:xfrm>
        </p:grpSpPr>
        <p:pic>
          <p:nvPicPr>
            <p:cNvPr name="Picture 8" id="8"/>
            <p:cNvPicPr>
              <a:picLocks noChangeAspect="true"/>
            </p:cNvPicPr>
            <p:nvPr/>
          </p:nvPicPr>
          <p:blipFill>
            <a:blip r:embed="rId3"/>
            <a:srcRect l="9674" t="5620" r="2141" b="250"/>
            <a:stretch>
              <a:fillRect/>
            </a:stretch>
          </p:blipFill>
          <p:spPr>
            <a:xfrm flipH="false" flipV="false" rot="0">
              <a:off x="0" y="0"/>
              <a:ext cx="7868671" cy="5522568"/>
            </a:xfrm>
            <a:prstGeom prst="rect">
              <a:avLst/>
            </a:prstGeom>
          </p:spPr>
        </p:pic>
        <p:grpSp>
          <p:nvGrpSpPr>
            <p:cNvPr name="Group 9" id="9"/>
            <p:cNvGrpSpPr/>
            <p:nvPr/>
          </p:nvGrpSpPr>
          <p:grpSpPr>
            <a:xfrm rot="0">
              <a:off x="1047336" y="1675113"/>
              <a:ext cx="1201039" cy="1201039"/>
              <a:chOff x="0" y="0"/>
              <a:chExt cx="1913890" cy="1913890"/>
            </a:xfrm>
          </p:grpSpPr>
          <p:sp>
            <p:nvSpPr>
              <p:cNvPr name="Freeform 10" id="10"/>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DFDFD"/>
              </a:solidFill>
            </p:spPr>
          </p:sp>
        </p:grpSp>
        <p:grpSp>
          <p:nvGrpSpPr>
            <p:cNvPr name="Group 11" id="11"/>
            <p:cNvGrpSpPr/>
            <p:nvPr/>
          </p:nvGrpSpPr>
          <p:grpSpPr>
            <a:xfrm rot="0">
              <a:off x="0" y="0"/>
              <a:ext cx="5436778" cy="714480"/>
              <a:chOff x="0" y="0"/>
              <a:chExt cx="3448246" cy="453155"/>
            </a:xfrm>
          </p:grpSpPr>
          <p:sp>
            <p:nvSpPr>
              <p:cNvPr name="Freeform 12" id="12"/>
              <p:cNvSpPr/>
              <p:nvPr/>
            </p:nvSpPr>
            <p:spPr>
              <a:xfrm>
                <a:off x="0" y="0"/>
                <a:ext cx="3448246" cy="453155"/>
              </a:xfrm>
              <a:custGeom>
                <a:avLst/>
                <a:gdLst/>
                <a:ahLst/>
                <a:cxnLst/>
                <a:rect r="r" b="b" t="t" l="l"/>
                <a:pathLst>
                  <a:path h="453155" w="3448246">
                    <a:moveTo>
                      <a:pt x="0" y="0"/>
                    </a:moveTo>
                    <a:lnTo>
                      <a:pt x="3448246" y="0"/>
                    </a:lnTo>
                    <a:lnTo>
                      <a:pt x="3448246" y="453155"/>
                    </a:lnTo>
                    <a:lnTo>
                      <a:pt x="0" y="453155"/>
                    </a:lnTo>
                    <a:close/>
                  </a:path>
                </a:pathLst>
              </a:custGeom>
              <a:solidFill>
                <a:srgbClr val="FDFDFD"/>
              </a:solidFill>
            </p:spPr>
          </p:sp>
        </p:grpSp>
      </p:grpSp>
      <p:pic>
        <p:nvPicPr>
          <p:cNvPr name="Picture 13" id="13"/>
          <p:cNvPicPr>
            <a:picLocks noChangeAspect="true"/>
          </p:cNvPicPr>
          <p:nvPr/>
        </p:nvPicPr>
        <p:blipFill>
          <a:blip r:embed="rId4"/>
          <a:srcRect l="0" t="0" r="0" b="0"/>
          <a:stretch>
            <a:fillRect/>
          </a:stretch>
        </p:blipFill>
        <p:spPr>
          <a:xfrm flipH="false" flipV="false" rot="0">
            <a:off x="9545610" y="5733739"/>
            <a:ext cx="4507600" cy="1932634"/>
          </a:xfrm>
          <a:prstGeom prst="rect">
            <a:avLst/>
          </a:prstGeom>
        </p:spPr>
      </p:pic>
      <p:pic>
        <p:nvPicPr>
          <p:cNvPr name="Picture 14" id="14"/>
          <p:cNvPicPr>
            <a:picLocks noChangeAspect="true"/>
          </p:cNvPicPr>
          <p:nvPr/>
        </p:nvPicPr>
        <p:blipFill>
          <a:blip r:embed="rId5"/>
          <a:srcRect l="0" t="0" r="0" b="0"/>
          <a:stretch>
            <a:fillRect/>
          </a:stretch>
        </p:blipFill>
        <p:spPr>
          <a:xfrm flipH="false" flipV="false" rot="0">
            <a:off x="12958597" y="7736707"/>
            <a:ext cx="4823271" cy="2067978"/>
          </a:xfrm>
          <a:prstGeom prst="rect">
            <a:avLst/>
          </a:prstGeom>
        </p:spPr>
      </p:pic>
      <p:grpSp>
        <p:nvGrpSpPr>
          <p:cNvPr name="Group 15" id="15"/>
          <p:cNvGrpSpPr/>
          <p:nvPr/>
        </p:nvGrpSpPr>
        <p:grpSpPr>
          <a:xfrm rot="0">
            <a:off x="1321303" y="1373804"/>
            <a:ext cx="6036638" cy="3981817"/>
            <a:chOff x="0" y="0"/>
            <a:chExt cx="8048851" cy="5309089"/>
          </a:xfrm>
        </p:grpSpPr>
        <p:sp>
          <p:nvSpPr>
            <p:cNvPr name="TextBox 16" id="16"/>
            <p:cNvSpPr txBox="true"/>
            <p:nvPr/>
          </p:nvSpPr>
          <p:spPr>
            <a:xfrm rot="0">
              <a:off x="0" y="0"/>
              <a:ext cx="8048851" cy="4381500"/>
            </a:xfrm>
            <a:prstGeom prst="rect">
              <a:avLst/>
            </a:prstGeom>
          </p:spPr>
          <p:txBody>
            <a:bodyPr anchor="t" rtlCol="false" tIns="0" lIns="0" bIns="0" rIns="0">
              <a:spAutoFit/>
            </a:bodyPr>
            <a:lstStyle/>
            <a:p>
              <a:pPr>
                <a:lnSpc>
                  <a:spcPts val="8640"/>
                </a:lnSpc>
              </a:pPr>
              <a:r>
                <a:rPr lang="en-US" sz="7200">
                  <a:solidFill>
                    <a:srgbClr val="094850"/>
                  </a:solidFill>
                  <a:latin typeface="Hammersmith One"/>
                </a:rPr>
                <a:t>T2*-driven Echo Combination</a:t>
              </a:r>
            </a:p>
          </p:txBody>
        </p:sp>
        <p:sp>
          <p:nvSpPr>
            <p:cNvPr name="TextBox 17" id="17"/>
            <p:cNvSpPr txBox="true"/>
            <p:nvPr/>
          </p:nvSpPr>
          <p:spPr>
            <a:xfrm rot="0">
              <a:off x="0" y="4568256"/>
              <a:ext cx="8048851" cy="740833"/>
            </a:xfrm>
            <a:prstGeom prst="rect">
              <a:avLst/>
            </a:prstGeom>
          </p:spPr>
          <p:txBody>
            <a:bodyPr anchor="t" rtlCol="false" tIns="0" lIns="0" bIns="0" rIns="0">
              <a:spAutoFit/>
            </a:bodyPr>
            <a:lstStyle/>
            <a:p>
              <a:pPr>
                <a:lnSpc>
                  <a:spcPts val="4550"/>
                </a:lnSpc>
              </a:pPr>
            </a:p>
          </p:txBody>
        </p:sp>
      </p:grpSp>
      <p:grpSp>
        <p:nvGrpSpPr>
          <p:cNvPr name="Group 18" id="18"/>
          <p:cNvGrpSpPr/>
          <p:nvPr/>
        </p:nvGrpSpPr>
        <p:grpSpPr>
          <a:xfrm rot="0">
            <a:off x="1321303" y="6472343"/>
            <a:ext cx="6187295" cy="2785957"/>
            <a:chOff x="0" y="0"/>
            <a:chExt cx="8249727" cy="3714609"/>
          </a:xfrm>
        </p:grpSpPr>
        <p:sp>
          <p:nvSpPr>
            <p:cNvPr name="TextBox 19" id="19"/>
            <p:cNvSpPr txBox="true"/>
            <p:nvPr/>
          </p:nvSpPr>
          <p:spPr>
            <a:xfrm rot="0">
              <a:off x="0" y="1892794"/>
              <a:ext cx="8249727" cy="18218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Integration of part of tedana</a:t>
              </a:r>
            </a:p>
            <a:p>
              <a:pPr marL="453390" indent="-226695" lvl="1">
                <a:lnSpc>
                  <a:spcPts val="2730"/>
                </a:lnSpc>
                <a:buFont typeface="Arial"/>
                <a:buChar char="•"/>
              </a:pPr>
              <a:r>
                <a:rPr lang="en-US" sz="2100">
                  <a:solidFill>
                    <a:srgbClr val="000000"/>
                  </a:solidFill>
                  <a:latin typeface="Inter"/>
                </a:rPr>
                <a:t>Estimates T2* for each voxel to create a map</a:t>
              </a:r>
            </a:p>
            <a:p>
              <a:pPr marL="453390" indent="-226695" lvl="1">
                <a:lnSpc>
                  <a:spcPts val="2730"/>
                </a:lnSpc>
                <a:buFont typeface="Arial"/>
                <a:buChar char="•"/>
              </a:pPr>
              <a:r>
                <a:rPr lang="en-US" sz="2100">
                  <a:solidFill>
                    <a:srgbClr val="000000"/>
                  </a:solidFill>
                  <a:latin typeface="Inter"/>
                </a:rPr>
                <a:t>Uses a weighted average to compute BOLD at each voxel's optimum TE</a:t>
              </a:r>
            </a:p>
          </p:txBody>
        </p:sp>
        <p:sp>
          <p:nvSpPr>
            <p:cNvPr name="TextBox 20" id="20"/>
            <p:cNvSpPr txBox="true"/>
            <p:nvPr/>
          </p:nvSpPr>
          <p:spPr>
            <a:xfrm rot="0">
              <a:off x="0" y="-28575"/>
              <a:ext cx="8249727" cy="15500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Uses multi-echo data to create a T2* map then optimally combines echos into a single BOLD time series</a:t>
              </a:r>
            </a:p>
          </p:txBody>
        </p:sp>
      </p:grpSp>
      <p:sp>
        <p:nvSpPr>
          <p:cNvPr name="TextBox 21" id="21"/>
          <p:cNvSpPr txBox="true"/>
          <p:nvPr/>
        </p:nvSpPr>
        <p:spPr>
          <a:xfrm rot="0">
            <a:off x="13716000" y="5107971"/>
            <a:ext cx="3308464"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Adapted from Kundu, P, 2017 </a:t>
            </a:r>
          </a:p>
        </p:txBody>
      </p:sp>
      <p:sp>
        <p:nvSpPr>
          <p:cNvPr name="TextBox 22" id="22"/>
          <p:cNvSpPr txBox="true"/>
          <p:nvPr/>
        </p:nvSpPr>
        <p:spPr>
          <a:xfrm rot="0">
            <a:off x="14120807" y="7418722"/>
            <a:ext cx="3720190" cy="247650"/>
          </a:xfrm>
          <a:prstGeom prst="rect">
            <a:avLst/>
          </a:prstGeom>
        </p:spPr>
        <p:txBody>
          <a:bodyPr anchor="t" rtlCol="false" tIns="0" lIns="0" bIns="0" rIns="0">
            <a:spAutoFit/>
          </a:bodyPr>
          <a:lstStyle/>
          <a:p>
            <a:pPr>
              <a:lnSpc>
                <a:spcPts val="1950"/>
              </a:lnSpc>
            </a:pPr>
            <a:r>
              <a:rPr lang="en-US" sz="1500">
                <a:solidFill>
                  <a:srgbClr val="094850"/>
                </a:solidFill>
                <a:latin typeface="Inter Bold"/>
              </a:rPr>
              <a:t>tedana developers, Revision 4d5c6456</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89E798"/>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5644728" cy="1295400"/>
          </a:xfrm>
          <a:prstGeom prst="rect">
            <a:avLst/>
          </a:prstGeom>
        </p:spPr>
        <p:txBody>
          <a:bodyPr anchor="t" rtlCol="false" tIns="0" lIns="0" bIns="0" rIns="0">
            <a:spAutoFit/>
          </a:bodyPr>
          <a:lstStyle/>
          <a:p>
            <a:pPr>
              <a:lnSpc>
                <a:spcPts val="10200"/>
              </a:lnSpc>
            </a:pPr>
            <a:r>
              <a:rPr lang="en-US" sz="8500">
                <a:solidFill>
                  <a:srgbClr val="094850"/>
                </a:solidFill>
                <a:latin typeface="Hammersmith One"/>
              </a:rPr>
              <a:t>References</a:t>
            </a:r>
          </a:p>
        </p:txBody>
      </p:sp>
      <p:sp>
        <p:nvSpPr>
          <p:cNvPr name="TextBox 3" id="3"/>
          <p:cNvSpPr txBox="true"/>
          <p:nvPr/>
        </p:nvSpPr>
        <p:spPr>
          <a:xfrm rot="0">
            <a:off x="1028700" y="2295525"/>
            <a:ext cx="16230600" cy="7230872"/>
          </a:xfrm>
          <a:prstGeom prst="rect">
            <a:avLst/>
          </a:prstGeom>
        </p:spPr>
        <p:txBody>
          <a:bodyPr anchor="t" rtlCol="false" tIns="0" lIns="0" bIns="0" rIns="0">
            <a:spAutoFit/>
          </a:bodyPr>
          <a:lstStyle/>
          <a:p>
            <a:pPr>
              <a:lnSpc>
                <a:spcPts val="1498"/>
              </a:lnSpc>
            </a:pPr>
            <a:r>
              <a:rPr lang="en-US" sz="1070">
                <a:solidFill>
                  <a:srgbClr val="000000"/>
                </a:solidFill>
                <a:latin typeface="Inter"/>
              </a:rPr>
              <a:t>Acquiring and using field maps — LCNI. (n.d.). Retrieved October 18, 2021, from https://lcni.uoregon.edu/kb-articles/kb-0003</a:t>
            </a:r>
          </a:p>
          <a:p>
            <a:pPr>
              <a:lnSpc>
                <a:spcPts val="1498"/>
              </a:lnSpc>
            </a:pPr>
          </a:p>
          <a:p>
            <a:pPr>
              <a:lnSpc>
                <a:spcPts val="1498"/>
              </a:lnSpc>
            </a:pPr>
            <a:r>
              <a:rPr lang="en-US" sz="1070">
                <a:solidFill>
                  <a:srgbClr val="000000"/>
                </a:solidFill>
                <a:latin typeface="Inter"/>
              </a:rPr>
              <a:t>Behzadi, Y., Restom, K., Liau, J., &amp; Liu, T. T. (2007). A component based noise correction method (CompCor) for BOLD and perfusion based fMRI. NeuroImage, 37(1), 90–101. https://doi.org/10.1016/J.NEUROIMAGE.2007.04.042</a:t>
            </a:r>
          </a:p>
          <a:p>
            <a:pPr>
              <a:lnSpc>
                <a:spcPts val="1498"/>
              </a:lnSpc>
            </a:pPr>
          </a:p>
          <a:p>
            <a:pPr>
              <a:lnSpc>
                <a:spcPts val="1498"/>
              </a:lnSpc>
            </a:pPr>
            <a:r>
              <a:rPr lang="en-US" sz="1070">
                <a:solidFill>
                  <a:srgbClr val="000000"/>
                </a:solidFill>
                <a:latin typeface="Arimo"/>
              </a:rPr>
              <a:t>Esteban, O., Markiewicz, C. J., Blair, R. W., Moodie, C. A., Ilkay Isik, A., Erramuzpe, A., Kent, J. D., Goncalves, M., DuPre, E., Snyder, M., Oya, H., Ghosh, S. S., Wright, J., Durnez, J., Poldrack, R. A., &amp;</a:t>
            </a:r>
          </a:p>
          <a:p>
            <a:pPr>
              <a:lnSpc>
                <a:spcPts val="1498"/>
              </a:lnSpc>
            </a:pPr>
            <a:r>
              <a:rPr lang="en-US" sz="1070">
                <a:solidFill>
                  <a:srgbClr val="000000"/>
                </a:solidFill>
                <a:latin typeface="Arimo"/>
              </a:rPr>
              <a:t>Gorgolewski, K. J. (n.d.). fMRIPrep: a robust preprocessing pipeline for functional MRI. https://doi.org/10.1038/s41592-018-0235-4</a:t>
            </a:r>
          </a:p>
          <a:p>
            <a:pPr>
              <a:lnSpc>
                <a:spcPts val="1498"/>
              </a:lnSpc>
            </a:pPr>
          </a:p>
          <a:p>
            <a:pPr>
              <a:lnSpc>
                <a:spcPts val="1498"/>
              </a:lnSpc>
            </a:pPr>
            <a:r>
              <a:rPr lang="en-US" sz="1070">
                <a:solidFill>
                  <a:srgbClr val="000000"/>
                </a:solidFill>
                <a:latin typeface="Arimo"/>
              </a:rPr>
              <a:t>Greve, D. N., &amp; Fischl, B. (2009). Accurate and Robust Brain Image Alignment using Boundary-based Registration. NeuroImage, 48(1), 63. https://doi.org/10.1016/J.NEUROIMAGE.2009.06.060</a:t>
            </a:r>
          </a:p>
          <a:p>
            <a:pPr>
              <a:lnSpc>
                <a:spcPts val="1498"/>
              </a:lnSpc>
            </a:pPr>
          </a:p>
          <a:p>
            <a:pPr>
              <a:lnSpc>
                <a:spcPts val="1498"/>
              </a:lnSpc>
            </a:pPr>
            <a:r>
              <a:rPr lang="en-US" sz="1070">
                <a:solidFill>
                  <a:srgbClr val="000000"/>
                </a:solidFill>
                <a:latin typeface="Arimo"/>
              </a:rPr>
              <a:t>Jenkinson, M., &amp; Chappell, M. (Eds.). (2018). Introduction to Neuroimaging Analysis. Oxford University Press.</a:t>
            </a:r>
          </a:p>
          <a:p>
            <a:pPr>
              <a:lnSpc>
                <a:spcPts val="1498"/>
              </a:lnSpc>
            </a:pPr>
          </a:p>
          <a:p>
            <a:pPr>
              <a:lnSpc>
                <a:spcPts val="1498"/>
              </a:lnSpc>
            </a:pPr>
            <a:r>
              <a:rPr lang="en-US" sz="1070">
                <a:solidFill>
                  <a:srgbClr val="000000"/>
                </a:solidFill>
                <a:latin typeface="Arimo"/>
              </a:rPr>
              <a:t>Jenkinson, M., Bannister, P., Brady, M., &amp; Smith, S. (2002). Improved Optimization for the Robust and Accurate Linear Registration and Motion Correction of Brain Images. NeuroImage, 17(2), 825–841. https://doi.org/10.1006/NIMG.2002.1132</a:t>
            </a:r>
          </a:p>
          <a:p>
            <a:pPr>
              <a:lnSpc>
                <a:spcPts val="1498"/>
              </a:lnSpc>
            </a:pPr>
          </a:p>
          <a:p>
            <a:pPr>
              <a:lnSpc>
                <a:spcPts val="1498"/>
              </a:lnSpc>
            </a:pPr>
            <a:r>
              <a:rPr lang="en-US" sz="1070">
                <a:solidFill>
                  <a:srgbClr val="000000"/>
                </a:solidFill>
                <a:latin typeface="Arimo"/>
              </a:rPr>
              <a:t>Klein, A., Ghosh, S. S., Bao, F. S., Giard, J., Häme, Y., Stavsky, E., Lee, N., Rossa, B., Reuter, M., Neto, E. C., &amp; Keshavan, A. (2017). Mindboggling morphometry of human brains. PLOS Computational Biology, 13(2), e1005350. https://doi.org/10.1371/JOURNAL.PCBI.1005350</a:t>
            </a:r>
          </a:p>
          <a:p>
            <a:pPr>
              <a:lnSpc>
                <a:spcPts val="1498"/>
              </a:lnSpc>
            </a:pPr>
          </a:p>
          <a:p>
            <a:pPr>
              <a:lnSpc>
                <a:spcPts val="1498"/>
              </a:lnSpc>
            </a:pPr>
            <a:r>
              <a:rPr lang="en-US" sz="1070">
                <a:solidFill>
                  <a:srgbClr val="000000"/>
                </a:solidFill>
                <a:latin typeface="Arimo"/>
              </a:rPr>
              <a:t>Kundu, P. (n.d.). How-to use multi-echo data for de-noising | OHBM. Retrieved October 18, 2021, from https://www.pathlms.com/ohbm/courses/5158/sections/7788/video_presentations/75977</a:t>
            </a:r>
          </a:p>
          <a:p>
            <a:pPr>
              <a:lnSpc>
                <a:spcPts val="1498"/>
              </a:lnSpc>
            </a:pPr>
          </a:p>
          <a:p>
            <a:pPr>
              <a:lnSpc>
                <a:spcPts val="1498"/>
              </a:lnSpc>
            </a:pPr>
            <a:r>
              <a:rPr lang="en-US" sz="1070">
                <a:solidFill>
                  <a:srgbClr val="000000"/>
                </a:solidFill>
                <a:latin typeface="Arimo"/>
              </a:rPr>
              <a:t>Magnetism - Questions and Answers ​in MRI. (n.d.). Retrieved October 19, 2021, from http://mriquestions.com/registrationnormalization.html</a:t>
            </a:r>
          </a:p>
          <a:p>
            <a:pPr>
              <a:lnSpc>
                <a:spcPts val="1498"/>
              </a:lnSpc>
            </a:pPr>
          </a:p>
          <a:p>
            <a:pPr>
              <a:lnSpc>
                <a:spcPts val="1498"/>
              </a:lnSpc>
            </a:pPr>
            <a:r>
              <a:rPr lang="en-US" sz="1070">
                <a:solidFill>
                  <a:srgbClr val="000000"/>
                </a:solidFill>
                <a:latin typeface="Arimo"/>
              </a:rPr>
              <a:t>Power, J. D., Barnes, K. A., Snyder, A. Z., Schlaggar, B. L., &amp; Petersen, S. E. (2012). Spurious but systematic correlations in functional connectivity MRI networks arise from subject motion. NeuroImage, 59(3), 2142–2154. https://doi.org/10.1016/J.NEUROIMAGE.2011.10.018</a:t>
            </a:r>
          </a:p>
          <a:p>
            <a:pPr>
              <a:lnSpc>
                <a:spcPts val="1498"/>
              </a:lnSpc>
            </a:pPr>
          </a:p>
          <a:p>
            <a:pPr>
              <a:lnSpc>
                <a:spcPts val="1498"/>
              </a:lnSpc>
            </a:pPr>
            <a:r>
              <a:rPr lang="en-US" sz="1070">
                <a:solidFill>
                  <a:srgbClr val="000000"/>
                </a:solidFill>
                <a:latin typeface="Arimo"/>
              </a:rPr>
              <a:t>Processing pipeline details — fmriprep version documentation. (n.d.). Retrieved October 19, 2021, from https://fmriprep.org/en/stable/workflows.html#</a:t>
            </a:r>
          </a:p>
          <a:p>
            <a:pPr>
              <a:lnSpc>
                <a:spcPts val="1498"/>
              </a:lnSpc>
            </a:pPr>
          </a:p>
          <a:p>
            <a:pPr>
              <a:lnSpc>
                <a:spcPts val="1498"/>
              </a:lnSpc>
            </a:pPr>
            <a:r>
              <a:rPr lang="en-US" sz="1070">
                <a:solidFill>
                  <a:srgbClr val="000000"/>
                </a:solidFill>
                <a:latin typeface="Inter"/>
              </a:rPr>
              <a:t>Recapta image. Definition of I Am Not a Robot | PCMag. (n.d.). PCMag. Retrieved October 19, 2021, from https://www.pcmag.com/encyclopedia/term/i-am-not-a-robot</a:t>
            </a:r>
          </a:p>
          <a:p>
            <a:pPr>
              <a:lnSpc>
                <a:spcPts val="1498"/>
              </a:lnSpc>
            </a:pPr>
          </a:p>
          <a:p>
            <a:pPr>
              <a:lnSpc>
                <a:spcPts val="1498"/>
              </a:lnSpc>
            </a:pPr>
            <a:r>
              <a:rPr lang="en-US" sz="1070">
                <a:solidFill>
                  <a:srgbClr val="000000"/>
                </a:solidFill>
                <a:latin typeface="Arimo"/>
              </a:rPr>
              <a:t>RHR, P., M, M., D, van R., A, L., JK, B., &amp; CF, B. (2015). ICA-AROMA: A robust ICA-based strategy for removing motion artifacts from fMRI data. NeuroImage, 112, 267–277. https://doi.org/10.1016/J.NEUROIMAGE.2015.02.064</a:t>
            </a:r>
          </a:p>
          <a:p>
            <a:pPr>
              <a:lnSpc>
                <a:spcPts val="1498"/>
              </a:lnSpc>
            </a:pPr>
          </a:p>
          <a:p>
            <a:pPr>
              <a:lnSpc>
                <a:spcPts val="1498"/>
              </a:lnSpc>
            </a:pPr>
            <a:r>
              <a:rPr lang="en-US" sz="1070">
                <a:solidFill>
                  <a:srgbClr val="000000"/>
                </a:solidFill>
                <a:latin typeface="Arimo"/>
              </a:rPr>
              <a:t>Satterthwaite, T. D., Elliott, M. A., Gerraty, R. T., Ruparel, K., Loughead, J., Calkins, M. E., Eickhoff, S. B., Hakonarson, H., Gur, R. C., Gur, R. E., &amp; Wolf, D. H. (2013). An improved framework for confound regression and filtering for control of motion artifact in the preprocessing of resting-state functional connectivity data. NeuroImage, 64(1), 240–256. https://doi.org/10.1016/J.NEUROIMAGE.2012.08.052</a:t>
            </a:r>
          </a:p>
          <a:p>
            <a:pPr>
              <a:lnSpc>
                <a:spcPts val="1498"/>
              </a:lnSpc>
            </a:pPr>
          </a:p>
          <a:p>
            <a:pPr>
              <a:lnSpc>
                <a:spcPts val="1498"/>
              </a:lnSpc>
            </a:pPr>
            <a:r>
              <a:rPr lang="en-US" sz="1070">
                <a:solidFill>
                  <a:srgbClr val="000000"/>
                </a:solidFill>
                <a:latin typeface="Arimo"/>
              </a:rPr>
              <a:t>tedana’s denoising approach — tedana 0.0.11rc1+9.g4d5c645.dirty documentation. (n.d.). Retrieved October 18, 2021, from https://tedana.readthedocs.io/en/latest/approach.html#optimal-combination</a:t>
            </a:r>
          </a:p>
          <a:p>
            <a:pPr>
              <a:lnSpc>
                <a:spcPts val="1498"/>
              </a:lnSpc>
            </a:pPr>
          </a:p>
          <a:p>
            <a:pPr>
              <a:lnSpc>
                <a:spcPts val="1498"/>
              </a:lnSpc>
            </a:pPr>
            <a:r>
              <a:rPr lang="en-US" sz="1070">
                <a:solidFill>
                  <a:srgbClr val="000000"/>
                </a:solidFill>
                <a:latin typeface="Arimo"/>
              </a:rPr>
              <a:t>The fMRIPrep Developers. (n.d.). fMRIPrep Sample Report. Retrieved October 19, 2021, from https://fmriprep.org/en/stable/_static/sample_report.html</a:t>
            </a:r>
          </a:p>
          <a:p>
            <a:pPr>
              <a:lnSpc>
                <a:spcPts val="1498"/>
              </a:lnSpc>
            </a:pPr>
          </a:p>
          <a:p>
            <a:pPr>
              <a:lnSpc>
                <a:spcPts val="1498"/>
              </a:lnSpc>
            </a:pPr>
            <a:r>
              <a:rPr lang="en-US" sz="1070">
                <a:solidFill>
                  <a:srgbClr val="000000"/>
                </a:solidFill>
                <a:latin typeface="Arimo"/>
              </a:rPr>
              <a:t>Vovk, U., Pernuš, F., &amp; Likar, B. (2007). A review of methods for correction of intensity inhomogeneity in MRI. IEEE Transactions on Medical Imaging, 26(3), 405–421. https://doi.org/10.1109/TMI.2006.891486</a:t>
            </a:r>
          </a:p>
          <a:p>
            <a:pPr>
              <a:lnSpc>
                <a:spcPts val="1498"/>
              </a:lnSpc>
            </a:pPr>
          </a:p>
          <a:p>
            <a:pPr>
              <a:lnSpc>
                <a:spcPts val="1498"/>
              </a:lnSpc>
            </a:pPr>
            <a:r>
              <a:rPr lang="en-US" sz="1070">
                <a:solidFill>
                  <a:srgbClr val="000000"/>
                </a:solidFill>
                <a:latin typeface="Arimo"/>
              </a:rPr>
              <a:t>Zhang, Y., Brady, M., &amp; Smith, S. (2001). Segmentation of brain MR images through a hidden Markov random field model and the expectation-maximization algorithm. IEEE Transactions on Medical Imaging, 20(1), 45–57. https://doi.org/10.1109/42.906424</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74257" y="-533400"/>
            <a:ext cx="7442201" cy="11353800"/>
          </a:xfrm>
          <a:prstGeom prst="rect">
            <a:avLst/>
          </a:prstGeom>
          <a:solidFill>
            <a:srgbClr val="89E798"/>
          </a:solidFill>
        </p:spPr>
      </p:sp>
      <p:sp>
        <p:nvSpPr>
          <p:cNvPr name="TextBox 3" id="3"/>
          <p:cNvSpPr txBox="true"/>
          <p:nvPr/>
        </p:nvSpPr>
        <p:spPr>
          <a:xfrm rot="0">
            <a:off x="1061980" y="1028700"/>
            <a:ext cx="5516056" cy="2743200"/>
          </a:xfrm>
          <a:prstGeom prst="rect">
            <a:avLst/>
          </a:prstGeom>
        </p:spPr>
        <p:txBody>
          <a:bodyPr anchor="t" rtlCol="false" tIns="0" lIns="0" bIns="0" rIns="0">
            <a:spAutoFit/>
          </a:bodyPr>
          <a:lstStyle/>
          <a:p>
            <a:pPr>
              <a:lnSpc>
                <a:spcPts val="10800"/>
              </a:lnSpc>
            </a:pPr>
            <a:r>
              <a:rPr lang="en-US" sz="9000">
                <a:solidFill>
                  <a:srgbClr val="094850"/>
                </a:solidFill>
                <a:latin typeface="Hammersmith One"/>
              </a:rPr>
              <a:t>Additional</a:t>
            </a:r>
            <a:r>
              <a:rPr lang="en-US" sz="9000">
                <a:solidFill>
                  <a:srgbClr val="094850"/>
                </a:solidFill>
                <a:latin typeface="Hammersmith One"/>
              </a:rPr>
              <a:t> </a:t>
            </a:r>
          </a:p>
          <a:p>
            <a:pPr>
              <a:lnSpc>
                <a:spcPts val="10800"/>
              </a:lnSpc>
            </a:pPr>
            <a:r>
              <a:rPr lang="en-US" sz="9000">
                <a:solidFill>
                  <a:srgbClr val="FFFFFF"/>
                </a:solidFill>
                <a:latin typeface="Hammersmith One"/>
              </a:rPr>
              <a:t>Resources</a:t>
            </a:r>
          </a:p>
        </p:txBody>
      </p:sp>
      <p:sp>
        <p:nvSpPr>
          <p:cNvPr name="TextBox 4" id="4"/>
          <p:cNvSpPr txBox="true"/>
          <p:nvPr/>
        </p:nvSpPr>
        <p:spPr>
          <a:xfrm rot="0">
            <a:off x="8676248" y="3915585"/>
            <a:ext cx="3415275" cy="370439"/>
          </a:xfrm>
          <a:prstGeom prst="rect">
            <a:avLst/>
          </a:prstGeom>
        </p:spPr>
        <p:txBody>
          <a:bodyPr anchor="t" rtlCol="false" tIns="0" lIns="0" bIns="0" rIns="0">
            <a:spAutoFit/>
          </a:bodyPr>
          <a:lstStyle/>
          <a:p>
            <a:pPr>
              <a:lnSpc>
                <a:spcPts val="2840"/>
              </a:lnSpc>
            </a:pPr>
            <a:r>
              <a:rPr lang="en-US" sz="2582">
                <a:solidFill>
                  <a:srgbClr val="10263D"/>
                </a:solidFill>
                <a:latin typeface="Inter Bold"/>
              </a:rPr>
              <a:t>Bias Field Correction</a:t>
            </a:r>
          </a:p>
        </p:txBody>
      </p:sp>
      <p:sp>
        <p:nvSpPr>
          <p:cNvPr name="AutoShape 5" id="5"/>
          <p:cNvSpPr/>
          <p:nvPr/>
        </p:nvSpPr>
        <p:spPr>
          <a:xfrm rot="0">
            <a:off x="8676248" y="7118780"/>
            <a:ext cx="8115300" cy="0"/>
          </a:xfrm>
          <a:prstGeom prst="line">
            <a:avLst/>
          </a:prstGeom>
          <a:ln cap="rnd" w="9525">
            <a:solidFill>
              <a:srgbClr val="000000"/>
            </a:solidFill>
            <a:prstDash val="solid"/>
            <a:headEnd type="none" len="sm" w="sm"/>
            <a:tailEnd type="none" len="sm" w="sm"/>
          </a:ln>
        </p:spPr>
      </p:sp>
      <p:sp>
        <p:nvSpPr>
          <p:cNvPr name="AutoShape 6" id="6"/>
          <p:cNvSpPr/>
          <p:nvPr/>
        </p:nvSpPr>
        <p:spPr>
          <a:xfrm rot="0">
            <a:off x="8676248" y="5323021"/>
            <a:ext cx="8115300" cy="0"/>
          </a:xfrm>
          <a:prstGeom prst="line">
            <a:avLst/>
          </a:prstGeom>
          <a:ln cap="rnd" w="9525">
            <a:solidFill>
              <a:srgbClr val="000000"/>
            </a:solidFill>
            <a:prstDash val="solid"/>
            <a:headEnd type="none" len="sm" w="sm"/>
            <a:tailEnd type="none" len="sm" w="sm"/>
          </a:ln>
        </p:spPr>
      </p:sp>
      <p:sp>
        <p:nvSpPr>
          <p:cNvPr name="AutoShape 7" id="7"/>
          <p:cNvSpPr/>
          <p:nvPr/>
        </p:nvSpPr>
        <p:spPr>
          <a:xfrm rot="0">
            <a:off x="8676248" y="3527262"/>
            <a:ext cx="8115300" cy="0"/>
          </a:xfrm>
          <a:prstGeom prst="line">
            <a:avLst/>
          </a:prstGeom>
          <a:ln cap="rnd" w="9525">
            <a:solidFill>
              <a:srgbClr val="000000"/>
            </a:solidFill>
            <a:prstDash val="solid"/>
            <a:headEnd type="none" len="sm" w="sm"/>
            <a:tailEnd type="none" len="sm" w="sm"/>
          </a:ln>
        </p:spPr>
      </p:sp>
      <p:sp>
        <p:nvSpPr>
          <p:cNvPr name="TextBox 8" id="8"/>
          <p:cNvSpPr txBox="true"/>
          <p:nvPr/>
        </p:nvSpPr>
        <p:spPr>
          <a:xfrm rot="0">
            <a:off x="8676248" y="4617198"/>
            <a:ext cx="8115300" cy="346075"/>
          </a:xfrm>
          <a:prstGeom prst="rect">
            <a:avLst/>
          </a:prstGeom>
        </p:spPr>
        <p:txBody>
          <a:bodyPr anchor="t" rtlCol="false" tIns="0" lIns="0" bIns="0" rIns="0">
            <a:spAutoFit/>
          </a:bodyPr>
          <a:lstStyle/>
          <a:p>
            <a:pPr>
              <a:lnSpc>
                <a:spcPts val="1400"/>
              </a:lnSpc>
            </a:pPr>
            <a:r>
              <a:rPr lang="en-US" sz="1000">
                <a:solidFill>
                  <a:srgbClr val="000000"/>
                </a:solidFill>
                <a:latin typeface="Inter"/>
              </a:rPr>
              <a:t>Tustison</a:t>
            </a:r>
            <a:r>
              <a:rPr lang="en-US" sz="1000">
                <a:solidFill>
                  <a:srgbClr val="000000"/>
                </a:solidFill>
                <a:latin typeface="Inter"/>
              </a:rPr>
              <a:t> NJ, Avants BB, Cook PA, et al. N4ITK: improved N3 bias correction. IEEE Trans Med Imaging. </a:t>
            </a:r>
          </a:p>
          <a:p>
            <a:pPr>
              <a:lnSpc>
                <a:spcPts val="1400"/>
              </a:lnSpc>
            </a:pPr>
            <a:r>
              <a:rPr lang="en-US" sz="1000">
                <a:solidFill>
                  <a:srgbClr val="000000"/>
                </a:solidFill>
                <a:latin typeface="Inter"/>
              </a:rPr>
              <a:t>2010;29(6):1310-1320. doi:10.1109/TMI.2010.2046908</a:t>
            </a:r>
          </a:p>
        </p:txBody>
      </p:sp>
      <p:sp>
        <p:nvSpPr>
          <p:cNvPr name="TextBox 9" id="9"/>
          <p:cNvSpPr txBox="true"/>
          <p:nvPr/>
        </p:nvSpPr>
        <p:spPr>
          <a:xfrm rot="0">
            <a:off x="8676248" y="2821439"/>
            <a:ext cx="8115300" cy="346075"/>
          </a:xfrm>
          <a:prstGeom prst="rect">
            <a:avLst/>
          </a:prstGeom>
        </p:spPr>
        <p:txBody>
          <a:bodyPr anchor="t" rtlCol="false" tIns="0" lIns="0" bIns="0" rIns="0">
            <a:spAutoFit/>
          </a:bodyPr>
          <a:lstStyle/>
          <a:p>
            <a:pPr>
              <a:lnSpc>
                <a:spcPts val="1400"/>
              </a:lnSpc>
            </a:pPr>
            <a:r>
              <a:rPr lang="en-US" sz="1000">
                <a:solidFill>
                  <a:srgbClr val="000000"/>
                </a:solidFill>
                <a:latin typeface="Inter"/>
              </a:rPr>
              <a:t>Reuter</a:t>
            </a:r>
            <a:r>
              <a:rPr lang="en-US" sz="1000">
                <a:solidFill>
                  <a:srgbClr val="000000"/>
                </a:solidFill>
                <a:latin typeface="Inter"/>
              </a:rPr>
              <a:t> M, Schmansky NJ, Rosas HD, Fischl B. Within-subject template estimation for unbiased longitudinal image analysis. Neuroimage. 2012;61(4):1402-1418. doi:10.1016/j.neuroimage.2012.02.084</a:t>
            </a:r>
          </a:p>
        </p:txBody>
      </p:sp>
      <p:sp>
        <p:nvSpPr>
          <p:cNvPr name="TextBox 10" id="10"/>
          <p:cNvSpPr txBox="true"/>
          <p:nvPr/>
        </p:nvSpPr>
        <p:spPr>
          <a:xfrm rot="0">
            <a:off x="8676248" y="2119826"/>
            <a:ext cx="4057650" cy="370439"/>
          </a:xfrm>
          <a:prstGeom prst="rect">
            <a:avLst/>
          </a:prstGeom>
        </p:spPr>
        <p:txBody>
          <a:bodyPr anchor="t" rtlCol="false" tIns="0" lIns="0" bIns="0" rIns="0">
            <a:spAutoFit/>
          </a:bodyPr>
          <a:lstStyle/>
          <a:p>
            <a:pPr>
              <a:lnSpc>
                <a:spcPts val="2840"/>
              </a:lnSpc>
            </a:pPr>
            <a:r>
              <a:rPr lang="en-US" sz="2582">
                <a:solidFill>
                  <a:srgbClr val="10263D"/>
                </a:solidFill>
                <a:latin typeface="Inter Bold"/>
              </a:rPr>
              <a:t>Conforming T1w Images</a:t>
            </a:r>
          </a:p>
        </p:txBody>
      </p:sp>
      <p:sp>
        <p:nvSpPr>
          <p:cNvPr name="TextBox 11" id="11"/>
          <p:cNvSpPr txBox="true"/>
          <p:nvPr/>
        </p:nvSpPr>
        <p:spPr>
          <a:xfrm rot="0">
            <a:off x="8676248" y="8208716"/>
            <a:ext cx="8115300" cy="346075"/>
          </a:xfrm>
          <a:prstGeom prst="rect">
            <a:avLst/>
          </a:prstGeom>
        </p:spPr>
        <p:txBody>
          <a:bodyPr anchor="t" rtlCol="false" tIns="0" lIns="0" bIns="0" rIns="0">
            <a:spAutoFit/>
          </a:bodyPr>
          <a:lstStyle/>
          <a:p>
            <a:pPr>
              <a:lnSpc>
                <a:spcPts val="1400"/>
              </a:lnSpc>
            </a:pPr>
            <a:r>
              <a:rPr lang="en-US" sz="1000">
                <a:solidFill>
                  <a:srgbClr val="000000"/>
                </a:solidFill>
                <a:latin typeface="Inter"/>
              </a:rPr>
              <a:t>Kundu P, Voon</a:t>
            </a:r>
            <a:r>
              <a:rPr lang="en-US" sz="1000">
                <a:solidFill>
                  <a:srgbClr val="000000"/>
                </a:solidFill>
                <a:latin typeface="Inter"/>
              </a:rPr>
              <a:t> V, Balchandani P, Lombardo MV, Poser BA, Bandettini PA. Multi-echo fMRI: A review of applications in fMRI denoising and analysis of BOLD signals. Neuroimage. 2017;154:59-80. doi:10.1016/j.neuroimage.2017.03.033</a:t>
            </a:r>
          </a:p>
        </p:txBody>
      </p:sp>
      <p:sp>
        <p:nvSpPr>
          <p:cNvPr name="TextBox 12" id="12"/>
          <p:cNvSpPr txBox="true"/>
          <p:nvPr/>
        </p:nvSpPr>
        <p:spPr>
          <a:xfrm rot="0">
            <a:off x="8676248" y="7507103"/>
            <a:ext cx="7732607" cy="370439"/>
          </a:xfrm>
          <a:prstGeom prst="rect">
            <a:avLst/>
          </a:prstGeom>
        </p:spPr>
        <p:txBody>
          <a:bodyPr anchor="t" rtlCol="false" tIns="0" lIns="0" bIns="0" rIns="0">
            <a:spAutoFit/>
          </a:bodyPr>
          <a:lstStyle/>
          <a:p>
            <a:pPr>
              <a:lnSpc>
                <a:spcPts val="2840"/>
              </a:lnSpc>
            </a:pPr>
            <a:r>
              <a:rPr lang="en-US" sz="2582">
                <a:solidFill>
                  <a:srgbClr val="10263D"/>
                </a:solidFill>
                <a:latin typeface="Inter Bold"/>
              </a:rPr>
              <a:t>T2* Echo Combination &amp; Multi-Echo Sequences</a:t>
            </a:r>
          </a:p>
        </p:txBody>
      </p:sp>
      <p:sp>
        <p:nvSpPr>
          <p:cNvPr name="TextBox 13" id="13"/>
          <p:cNvSpPr txBox="true"/>
          <p:nvPr/>
        </p:nvSpPr>
        <p:spPr>
          <a:xfrm rot="0">
            <a:off x="8676248" y="5711344"/>
            <a:ext cx="4894705" cy="370439"/>
          </a:xfrm>
          <a:prstGeom prst="rect">
            <a:avLst/>
          </a:prstGeom>
        </p:spPr>
        <p:txBody>
          <a:bodyPr anchor="t" rtlCol="false" tIns="0" lIns="0" bIns="0" rIns="0">
            <a:spAutoFit/>
          </a:bodyPr>
          <a:lstStyle/>
          <a:p>
            <a:pPr>
              <a:lnSpc>
                <a:spcPts val="2840"/>
              </a:lnSpc>
            </a:pPr>
            <a:r>
              <a:rPr lang="en-US" sz="2582">
                <a:solidFill>
                  <a:srgbClr val="10263D"/>
                </a:solidFill>
                <a:latin typeface="Inter Bold"/>
              </a:rPr>
              <a:t>Estimating BOLD Reference</a:t>
            </a:r>
          </a:p>
        </p:txBody>
      </p:sp>
      <p:sp>
        <p:nvSpPr>
          <p:cNvPr name="TextBox 14" id="14"/>
          <p:cNvSpPr txBox="true"/>
          <p:nvPr/>
        </p:nvSpPr>
        <p:spPr>
          <a:xfrm rot="0">
            <a:off x="8676248" y="6412957"/>
            <a:ext cx="8115300" cy="346075"/>
          </a:xfrm>
          <a:prstGeom prst="rect">
            <a:avLst/>
          </a:prstGeom>
        </p:spPr>
        <p:txBody>
          <a:bodyPr anchor="t" rtlCol="false" tIns="0" lIns="0" bIns="0" rIns="0">
            <a:spAutoFit/>
          </a:bodyPr>
          <a:lstStyle/>
          <a:p>
            <a:pPr>
              <a:lnSpc>
                <a:spcPts val="1400"/>
              </a:lnSpc>
            </a:pPr>
            <a:r>
              <a:rPr lang="en-US" sz="1000">
                <a:solidFill>
                  <a:srgbClr val="000000"/>
                </a:solidFill>
                <a:latin typeface="Inter"/>
              </a:rPr>
              <a:t>Facey, G. (2010, April 7). University of Ottawa NMR Facility Blog: Dummy Scans. http://u-of-o-nmr-facility.blogspot.com/2010/04/dummy-scans.html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89E79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8986979" y="2573731"/>
            <a:ext cx="8272321" cy="6684569"/>
          </a:xfrm>
          <a:prstGeom prst="rect">
            <a:avLst/>
          </a:prstGeom>
        </p:spPr>
      </p:pic>
      <p:sp>
        <p:nvSpPr>
          <p:cNvPr name="TextBox 3" id="3"/>
          <p:cNvSpPr txBox="true"/>
          <p:nvPr/>
        </p:nvSpPr>
        <p:spPr>
          <a:xfrm rot="0">
            <a:off x="1028700" y="1028700"/>
            <a:ext cx="9567140" cy="1371600"/>
          </a:xfrm>
          <a:prstGeom prst="rect">
            <a:avLst/>
          </a:prstGeom>
        </p:spPr>
        <p:txBody>
          <a:bodyPr anchor="t" rtlCol="false" tIns="0" lIns="0" bIns="0" rIns="0">
            <a:spAutoFit/>
          </a:bodyPr>
          <a:lstStyle/>
          <a:p>
            <a:pPr>
              <a:lnSpc>
                <a:spcPts val="10800"/>
              </a:lnSpc>
            </a:pPr>
            <a:r>
              <a:rPr lang="en-US" sz="9000">
                <a:solidFill>
                  <a:srgbClr val="000000"/>
                </a:solidFill>
                <a:latin typeface="Hammersmith One"/>
              </a:rPr>
              <a:t>Thanks!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666"/>
          <a:stretch>
            <a:fillRect/>
          </a:stretch>
        </p:blipFill>
        <p:spPr>
          <a:xfrm flipH="false" flipV="false" rot="0">
            <a:off x="10113839" y="6888886"/>
            <a:ext cx="5810436" cy="262975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417235" y="6406468"/>
            <a:ext cx="7726765" cy="311216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113649" y="3024745"/>
            <a:ext cx="8333938" cy="2812704"/>
          </a:xfrm>
          <a:prstGeom prst="rect">
            <a:avLst/>
          </a:prstGeom>
        </p:spPr>
      </p:pic>
      <p:sp>
        <p:nvSpPr>
          <p:cNvPr name="TextBox 5" id="5"/>
          <p:cNvSpPr txBox="true"/>
          <p:nvPr/>
        </p:nvSpPr>
        <p:spPr>
          <a:xfrm rot="0">
            <a:off x="1028700" y="1028700"/>
            <a:ext cx="1623060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94850"/>
                </a:solidFill>
                <a:latin typeface="Hammersmith One"/>
              </a:rPr>
              <a:t>What is preprocessing?</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74257" y="-533400"/>
            <a:ext cx="7442201" cy="11353800"/>
          </a:xfrm>
          <a:prstGeom prst="rect">
            <a:avLst/>
          </a:prstGeom>
          <a:solidFill>
            <a:srgbClr val="89E798"/>
          </a:solidFill>
        </p:spPr>
      </p:sp>
      <p:sp>
        <p:nvSpPr>
          <p:cNvPr name="TextBox 3" id="3"/>
          <p:cNvSpPr txBox="true"/>
          <p:nvPr/>
        </p:nvSpPr>
        <p:spPr>
          <a:xfrm rot="0">
            <a:off x="1061980" y="1028700"/>
            <a:ext cx="5516056" cy="2743200"/>
          </a:xfrm>
          <a:prstGeom prst="rect">
            <a:avLst/>
          </a:prstGeom>
        </p:spPr>
        <p:txBody>
          <a:bodyPr anchor="t" rtlCol="false" tIns="0" lIns="0" bIns="0" rIns="0">
            <a:spAutoFit/>
          </a:bodyPr>
          <a:lstStyle/>
          <a:p>
            <a:pPr>
              <a:lnSpc>
                <a:spcPts val="10800"/>
              </a:lnSpc>
            </a:pPr>
            <a:r>
              <a:rPr lang="en-US" sz="9000">
                <a:solidFill>
                  <a:srgbClr val="094850"/>
                </a:solidFill>
                <a:latin typeface="Hammersmith One"/>
              </a:rPr>
              <a:t>Why fMRIPrep?</a:t>
            </a:r>
          </a:p>
        </p:txBody>
      </p:sp>
      <p:sp>
        <p:nvSpPr>
          <p:cNvPr name="TextBox 4" id="4"/>
          <p:cNvSpPr txBox="true"/>
          <p:nvPr/>
        </p:nvSpPr>
        <p:spPr>
          <a:xfrm rot="0">
            <a:off x="8402776" y="957834"/>
            <a:ext cx="8856524" cy="8377808"/>
          </a:xfrm>
          <a:prstGeom prst="rect">
            <a:avLst/>
          </a:prstGeom>
        </p:spPr>
        <p:txBody>
          <a:bodyPr anchor="t" rtlCol="false" tIns="0" lIns="0" bIns="0" rIns="0">
            <a:spAutoFit/>
          </a:bodyPr>
          <a:lstStyle/>
          <a:p>
            <a:pPr>
              <a:lnSpc>
                <a:spcPts val="4488"/>
              </a:lnSpc>
            </a:pPr>
            <a:r>
              <a:rPr lang="en-US" sz="2400">
                <a:solidFill>
                  <a:srgbClr val="000000"/>
                </a:solidFill>
                <a:latin typeface="Inter"/>
              </a:rPr>
              <a:t>It's a BIDS App!</a:t>
            </a:r>
          </a:p>
          <a:p>
            <a:pPr marL="518163" indent="-259082" lvl="1">
              <a:lnSpc>
                <a:spcPts val="4488"/>
              </a:lnSpc>
              <a:buFont typeface="Arial"/>
              <a:buChar char="•"/>
            </a:pPr>
            <a:r>
              <a:rPr lang="en-US" sz="2400">
                <a:solidFill>
                  <a:srgbClr val="000000"/>
                </a:solidFill>
                <a:latin typeface="Inter"/>
              </a:rPr>
              <a:t>C</a:t>
            </a:r>
            <a:r>
              <a:rPr lang="en-US" sz="2400">
                <a:solidFill>
                  <a:srgbClr val="000000"/>
                </a:solidFill>
                <a:latin typeface="Inter"/>
              </a:rPr>
              <a:t>an intelligently read info from BIDS inputs </a:t>
            </a:r>
          </a:p>
          <a:p>
            <a:pPr marL="518163" indent="-259082" lvl="1">
              <a:lnSpc>
                <a:spcPts val="4488"/>
              </a:lnSpc>
              <a:buFont typeface="Arial"/>
              <a:buChar char="•"/>
            </a:pPr>
            <a:r>
              <a:rPr lang="en-US" sz="2400">
                <a:solidFill>
                  <a:srgbClr val="000000"/>
                </a:solidFill>
                <a:latin typeface="Inter"/>
              </a:rPr>
              <a:t>Can automatically adapt processing based on the inputs available</a:t>
            </a:r>
          </a:p>
          <a:p>
            <a:pPr marL="518163" indent="-259082" lvl="1">
              <a:lnSpc>
                <a:spcPts val="4488"/>
              </a:lnSpc>
              <a:buFont typeface="Arial"/>
              <a:buChar char="•"/>
            </a:pPr>
            <a:r>
              <a:rPr lang="en-US" sz="2400">
                <a:solidFill>
                  <a:srgbClr val="000000"/>
                </a:solidFill>
                <a:latin typeface="Inter"/>
              </a:rPr>
              <a:t>Runs on Docker/Singularity, so it's all the subprograms (packages) are self-contained and reproducible</a:t>
            </a:r>
          </a:p>
          <a:p>
            <a:pPr>
              <a:lnSpc>
                <a:spcPts val="4488"/>
              </a:lnSpc>
            </a:pPr>
            <a:r>
              <a:rPr lang="en-US" sz="2400">
                <a:solidFill>
                  <a:srgbClr val="000000"/>
                </a:solidFill>
                <a:latin typeface="Inter"/>
              </a:rPr>
              <a:t>It uses NiPype!</a:t>
            </a:r>
          </a:p>
          <a:p>
            <a:pPr marL="518163" indent="-259082" lvl="1">
              <a:lnSpc>
                <a:spcPts val="4488"/>
              </a:lnSpc>
              <a:buFont typeface="Arial"/>
              <a:buChar char="•"/>
            </a:pPr>
            <a:r>
              <a:rPr lang="en-US" sz="2400">
                <a:solidFill>
                  <a:srgbClr val="000000"/>
                </a:solidFill>
                <a:latin typeface="Inter"/>
              </a:rPr>
              <a:t>Efficiently integrates processing scripts from several analyses packages with Python</a:t>
            </a:r>
          </a:p>
          <a:p>
            <a:pPr>
              <a:lnSpc>
                <a:spcPts val="4488"/>
              </a:lnSpc>
            </a:pPr>
            <a:r>
              <a:rPr lang="en-US" sz="2400">
                <a:solidFill>
                  <a:srgbClr val="000000"/>
                </a:solidFill>
                <a:latin typeface="Inter"/>
              </a:rPr>
              <a:t>It gives you lots of options for subsequent processing!</a:t>
            </a:r>
          </a:p>
          <a:p>
            <a:pPr marL="518163" indent="-259082" lvl="1">
              <a:lnSpc>
                <a:spcPts val="4488"/>
              </a:lnSpc>
              <a:buFont typeface="Arial"/>
              <a:buChar char="•"/>
            </a:pPr>
            <a:r>
              <a:rPr lang="en-US" sz="2400">
                <a:solidFill>
                  <a:srgbClr val="000000"/>
                </a:solidFill>
                <a:latin typeface="Inter"/>
              </a:rPr>
              <a:t>No spatial smoothing</a:t>
            </a:r>
          </a:p>
          <a:p>
            <a:pPr marL="518163" indent="-259082" lvl="1">
              <a:lnSpc>
                <a:spcPts val="4488"/>
              </a:lnSpc>
              <a:buFont typeface="Arial"/>
              <a:buChar char="•"/>
            </a:pPr>
            <a:r>
              <a:rPr lang="en-US" sz="2400">
                <a:solidFill>
                  <a:srgbClr val="000000"/>
                </a:solidFill>
                <a:latin typeface="Inter"/>
              </a:rPr>
              <a:t>Calculates many confounds</a:t>
            </a:r>
          </a:p>
          <a:p>
            <a:pPr>
              <a:lnSpc>
                <a:spcPts val="4488"/>
              </a:lnSpc>
            </a:pPr>
            <a:r>
              <a:rPr lang="en-US" sz="2400">
                <a:solidFill>
                  <a:srgbClr val="000000"/>
                </a:solidFill>
                <a:latin typeface="Inter"/>
              </a:rPr>
              <a:t>It's transparent!</a:t>
            </a:r>
          </a:p>
          <a:p>
            <a:pPr marL="518163" indent="-259082" lvl="1">
              <a:lnSpc>
                <a:spcPts val="4488"/>
              </a:lnSpc>
              <a:buFont typeface="Arial"/>
              <a:buChar char="•"/>
            </a:pPr>
            <a:r>
              <a:rPr lang="en-US" sz="2400">
                <a:solidFill>
                  <a:srgbClr val="000000"/>
                </a:solidFill>
                <a:latin typeface="Inter"/>
              </a:rPr>
              <a:t>Provides comprehensive visual QC reports automatically</a:t>
            </a:r>
          </a:p>
          <a:p>
            <a:pPr marL="518163" indent="-259082" lvl="1">
              <a:lnSpc>
                <a:spcPts val="4488"/>
              </a:lnSpc>
              <a:buFont typeface="Arial"/>
              <a:buChar char="•"/>
            </a:pPr>
            <a:r>
              <a:rPr lang="en-US" sz="2400">
                <a:solidFill>
                  <a:srgbClr val="000000"/>
                </a:solidFill>
                <a:latin typeface="Inter"/>
              </a:rPr>
              <a:t>Boilerplate citation for manuscripts</a:t>
            </a:r>
          </a:p>
        </p:txBody>
      </p:sp>
      <p:sp>
        <p:nvSpPr>
          <p:cNvPr name="TextBox 5" id="5"/>
          <p:cNvSpPr txBox="true"/>
          <p:nvPr/>
        </p:nvSpPr>
        <p:spPr>
          <a:xfrm rot="0">
            <a:off x="378696" y="4275870"/>
            <a:ext cx="6709459" cy="701661"/>
          </a:xfrm>
          <a:prstGeom prst="rect">
            <a:avLst/>
          </a:prstGeom>
        </p:spPr>
        <p:txBody>
          <a:bodyPr anchor="t" rtlCol="false" tIns="0" lIns="0" bIns="0" rIns="0">
            <a:spAutoFit/>
          </a:bodyPr>
          <a:lstStyle/>
          <a:p>
            <a:pPr>
              <a:lnSpc>
                <a:spcPts val="2861"/>
              </a:lnSpc>
            </a:pPr>
            <a:r>
              <a:rPr lang="en-US" sz="1907">
                <a:solidFill>
                  <a:srgbClr val="000000"/>
                </a:solidFill>
                <a:latin typeface="Inter Bold"/>
              </a:rPr>
              <a:t>AFNI: </a:t>
            </a:r>
            <a:r>
              <a:rPr lang="en-US" sz="1907">
                <a:solidFill>
                  <a:srgbClr val="000000"/>
                </a:solidFill>
                <a:latin typeface="Inter"/>
              </a:rPr>
              <a:t>environment for processing and displaying fMRI data</a:t>
            </a:r>
          </a:p>
        </p:txBody>
      </p:sp>
      <p:sp>
        <p:nvSpPr>
          <p:cNvPr name="AutoShape 6" id="6"/>
          <p:cNvSpPr/>
          <p:nvPr/>
        </p:nvSpPr>
        <p:spPr>
          <a:xfrm rot="0">
            <a:off x="378696" y="5265610"/>
            <a:ext cx="6709459" cy="0"/>
          </a:xfrm>
          <a:prstGeom prst="line">
            <a:avLst/>
          </a:prstGeom>
          <a:ln cap="rnd" w="9525">
            <a:solidFill>
              <a:srgbClr val="000000"/>
            </a:solidFill>
            <a:prstDash val="solid"/>
            <a:headEnd type="none" len="sm" w="sm"/>
            <a:tailEnd type="none" len="sm" w="sm"/>
          </a:ln>
        </p:spPr>
      </p:sp>
      <p:sp>
        <p:nvSpPr>
          <p:cNvPr name="TextBox 7" id="7"/>
          <p:cNvSpPr txBox="true"/>
          <p:nvPr/>
        </p:nvSpPr>
        <p:spPr>
          <a:xfrm rot="0">
            <a:off x="378696" y="5503181"/>
            <a:ext cx="6709459" cy="343063"/>
          </a:xfrm>
          <a:prstGeom prst="rect">
            <a:avLst/>
          </a:prstGeom>
        </p:spPr>
        <p:txBody>
          <a:bodyPr anchor="t" rtlCol="false" tIns="0" lIns="0" bIns="0" rIns="0">
            <a:spAutoFit/>
          </a:bodyPr>
          <a:lstStyle/>
          <a:p>
            <a:pPr>
              <a:lnSpc>
                <a:spcPts val="2861"/>
              </a:lnSpc>
            </a:pPr>
            <a:r>
              <a:rPr lang="en-US" sz="1907">
                <a:solidFill>
                  <a:srgbClr val="000000"/>
                </a:solidFill>
                <a:latin typeface="Inter Bold"/>
              </a:rPr>
              <a:t>ANTs:</a:t>
            </a:r>
            <a:r>
              <a:rPr lang="en-US" sz="1907">
                <a:solidFill>
                  <a:srgbClr val="000000"/>
                </a:solidFill>
                <a:latin typeface="Inter"/>
              </a:rPr>
              <a:t> set of tools to normalize data to standard spaces</a:t>
            </a:r>
          </a:p>
        </p:txBody>
      </p:sp>
      <p:sp>
        <p:nvSpPr>
          <p:cNvPr name="TextBox 8" id="8"/>
          <p:cNvSpPr txBox="true"/>
          <p:nvPr/>
        </p:nvSpPr>
        <p:spPr>
          <a:xfrm rot="0">
            <a:off x="378696" y="7599207"/>
            <a:ext cx="6709459" cy="701661"/>
          </a:xfrm>
          <a:prstGeom prst="rect">
            <a:avLst/>
          </a:prstGeom>
        </p:spPr>
        <p:txBody>
          <a:bodyPr anchor="t" rtlCol="false" tIns="0" lIns="0" bIns="0" rIns="0">
            <a:spAutoFit/>
          </a:bodyPr>
          <a:lstStyle/>
          <a:p>
            <a:pPr>
              <a:lnSpc>
                <a:spcPts val="2861"/>
              </a:lnSpc>
            </a:pPr>
            <a:r>
              <a:rPr lang="en-US" sz="1907">
                <a:solidFill>
                  <a:srgbClr val="000000"/>
                </a:solidFill>
                <a:latin typeface="Inter Bold"/>
              </a:rPr>
              <a:t>FreeSurfer</a:t>
            </a:r>
            <a:r>
              <a:rPr lang="en-US" sz="1907">
                <a:solidFill>
                  <a:srgbClr val="000000"/>
                </a:solidFill>
                <a:latin typeface="Inter"/>
              </a:rPr>
              <a:t>: program for analysis of (mostly) structural images, especially for surface analyses</a:t>
            </a:r>
          </a:p>
        </p:txBody>
      </p:sp>
      <p:sp>
        <p:nvSpPr>
          <p:cNvPr name="TextBox 9" id="9"/>
          <p:cNvSpPr txBox="true"/>
          <p:nvPr/>
        </p:nvSpPr>
        <p:spPr>
          <a:xfrm rot="0">
            <a:off x="378696" y="6371896"/>
            <a:ext cx="6709459" cy="701661"/>
          </a:xfrm>
          <a:prstGeom prst="rect">
            <a:avLst/>
          </a:prstGeom>
        </p:spPr>
        <p:txBody>
          <a:bodyPr anchor="t" rtlCol="false" tIns="0" lIns="0" bIns="0" rIns="0">
            <a:spAutoFit/>
          </a:bodyPr>
          <a:lstStyle/>
          <a:p>
            <a:pPr>
              <a:lnSpc>
                <a:spcPts val="2861"/>
              </a:lnSpc>
            </a:pPr>
            <a:r>
              <a:rPr lang="en-US" sz="1907">
                <a:solidFill>
                  <a:srgbClr val="000000"/>
                </a:solidFill>
                <a:latin typeface="Inter Bold"/>
              </a:rPr>
              <a:t>FSL</a:t>
            </a:r>
            <a:r>
              <a:rPr lang="en-US" sz="1907">
                <a:solidFill>
                  <a:srgbClr val="000000"/>
                </a:solidFill>
                <a:latin typeface="Inter"/>
              </a:rPr>
              <a:t>: popular set of tools for analyzing many types of MR data</a:t>
            </a:r>
          </a:p>
        </p:txBody>
      </p:sp>
      <p:sp>
        <p:nvSpPr>
          <p:cNvPr name="AutoShape 10" id="10"/>
          <p:cNvSpPr/>
          <p:nvPr/>
        </p:nvSpPr>
        <p:spPr>
          <a:xfrm rot="0">
            <a:off x="378696" y="6134325"/>
            <a:ext cx="6709459" cy="0"/>
          </a:xfrm>
          <a:prstGeom prst="line">
            <a:avLst/>
          </a:prstGeom>
          <a:ln cap="rnd" w="9525">
            <a:solidFill>
              <a:srgbClr val="000000"/>
            </a:solidFill>
            <a:prstDash val="solid"/>
            <a:headEnd type="none" len="sm" w="sm"/>
            <a:tailEnd type="none" len="sm" w="sm"/>
          </a:ln>
        </p:spPr>
      </p:sp>
      <p:sp>
        <p:nvSpPr>
          <p:cNvPr name="AutoShape 11" id="11"/>
          <p:cNvSpPr/>
          <p:nvPr/>
        </p:nvSpPr>
        <p:spPr>
          <a:xfrm rot="0">
            <a:off x="378696" y="7361637"/>
            <a:ext cx="6709459" cy="0"/>
          </a:xfrm>
          <a:prstGeom prst="line">
            <a:avLst/>
          </a:prstGeom>
          <a:ln cap="rnd" w="9525">
            <a:solidFill>
              <a:srgbClr val="000000"/>
            </a:solidFill>
            <a:prstDash val="solid"/>
            <a:headEnd type="none" len="sm" w="sm"/>
            <a:tailEnd type="none" len="sm" w="sm"/>
          </a:ln>
        </p:spPr>
      </p:sp>
      <p:sp>
        <p:nvSpPr>
          <p:cNvPr name="AutoShape 12" id="12"/>
          <p:cNvSpPr/>
          <p:nvPr/>
        </p:nvSpPr>
        <p:spPr>
          <a:xfrm rot="0">
            <a:off x="378696" y="8565795"/>
            <a:ext cx="6709459" cy="0"/>
          </a:xfrm>
          <a:prstGeom prst="line">
            <a:avLst/>
          </a:prstGeom>
          <a:ln cap="rnd" w="9525">
            <a:solidFill>
              <a:srgbClr val="000000"/>
            </a:solidFill>
            <a:prstDash val="solid"/>
            <a:headEnd type="none" len="sm" w="sm"/>
            <a:tailEnd type="none" len="sm" w="sm"/>
          </a:ln>
        </p:spPr>
      </p:sp>
      <p:sp>
        <p:nvSpPr>
          <p:cNvPr name="TextBox 13" id="13"/>
          <p:cNvSpPr txBox="true"/>
          <p:nvPr/>
        </p:nvSpPr>
        <p:spPr>
          <a:xfrm rot="0">
            <a:off x="378696" y="8659660"/>
            <a:ext cx="6622877" cy="708366"/>
          </a:xfrm>
          <a:prstGeom prst="rect">
            <a:avLst/>
          </a:prstGeom>
        </p:spPr>
        <p:txBody>
          <a:bodyPr anchor="t" rtlCol="false" tIns="0" lIns="0" bIns="0" rIns="0">
            <a:spAutoFit/>
          </a:bodyPr>
          <a:lstStyle/>
          <a:p>
            <a:pPr>
              <a:lnSpc>
                <a:spcPts val="2861"/>
              </a:lnSpc>
            </a:pPr>
            <a:r>
              <a:rPr lang="en-US" sz="1907">
                <a:solidFill>
                  <a:srgbClr val="000000"/>
                </a:solidFill>
                <a:latin typeface="Inter Bold"/>
              </a:rPr>
              <a:t>tedana</a:t>
            </a:r>
            <a:r>
              <a:rPr lang="en-US" sz="1907">
                <a:solidFill>
                  <a:srgbClr val="000000"/>
                </a:solidFill>
                <a:latin typeface="Inter"/>
              </a:rPr>
              <a:t>: Python library of tools for denoising multi-echo fMRI</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54687" y="2657927"/>
            <a:ext cx="1084140" cy="1084140"/>
            <a:chOff x="0" y="0"/>
            <a:chExt cx="1445520" cy="1445520"/>
          </a:xfrm>
        </p:grpSpPr>
        <p:grpSp>
          <p:nvGrpSpPr>
            <p:cNvPr name="Group 3" id="3"/>
            <p:cNvGrpSpPr/>
            <p:nvPr/>
          </p:nvGrpSpPr>
          <p:grpSpPr>
            <a:xfrm rot="0">
              <a:off x="0" y="0"/>
              <a:ext cx="1445520" cy="1445520"/>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5" id="5"/>
            <p:cNvSpPr txBox="true"/>
            <p:nvPr/>
          </p:nvSpPr>
          <p:spPr>
            <a:xfrm rot="0">
              <a:off x="183047" y="324297"/>
              <a:ext cx="1079426" cy="914400"/>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01</a:t>
              </a:r>
            </a:p>
          </p:txBody>
        </p:sp>
      </p:grpSp>
      <p:grpSp>
        <p:nvGrpSpPr>
          <p:cNvPr name="Group 6" id="6"/>
          <p:cNvGrpSpPr/>
          <p:nvPr/>
        </p:nvGrpSpPr>
        <p:grpSpPr>
          <a:xfrm rot="0">
            <a:off x="5418381" y="2654356"/>
            <a:ext cx="1084140" cy="1091283"/>
            <a:chOff x="0" y="0"/>
            <a:chExt cx="1445520" cy="1455045"/>
          </a:xfrm>
        </p:grpSpPr>
        <p:grpSp>
          <p:nvGrpSpPr>
            <p:cNvPr name="Group 7" id="7"/>
            <p:cNvGrpSpPr/>
            <p:nvPr/>
          </p:nvGrpSpPr>
          <p:grpSpPr>
            <a:xfrm rot="0">
              <a:off x="0" y="0"/>
              <a:ext cx="1445520" cy="1455045"/>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9" id="9"/>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03</a:t>
              </a:r>
            </a:p>
          </p:txBody>
        </p:sp>
      </p:grpSp>
      <p:grpSp>
        <p:nvGrpSpPr>
          <p:cNvPr name="Group 10" id="10"/>
          <p:cNvGrpSpPr/>
          <p:nvPr/>
        </p:nvGrpSpPr>
        <p:grpSpPr>
          <a:xfrm rot="0">
            <a:off x="7550228" y="2654356"/>
            <a:ext cx="1084140" cy="1091283"/>
            <a:chOff x="0" y="0"/>
            <a:chExt cx="1445520" cy="1455045"/>
          </a:xfrm>
        </p:grpSpPr>
        <p:grpSp>
          <p:nvGrpSpPr>
            <p:cNvPr name="Group 11" id="11"/>
            <p:cNvGrpSpPr/>
            <p:nvPr/>
          </p:nvGrpSpPr>
          <p:grpSpPr>
            <a:xfrm rot="0">
              <a:off x="0" y="0"/>
              <a:ext cx="1445520" cy="145504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13" id="13"/>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04</a:t>
              </a:r>
            </a:p>
          </p:txBody>
        </p:sp>
      </p:grpSp>
      <p:grpSp>
        <p:nvGrpSpPr>
          <p:cNvPr name="Group 14" id="14"/>
          <p:cNvGrpSpPr/>
          <p:nvPr/>
        </p:nvGrpSpPr>
        <p:grpSpPr>
          <a:xfrm rot="0">
            <a:off x="9682075" y="2654356"/>
            <a:ext cx="1084140" cy="1091283"/>
            <a:chOff x="0" y="0"/>
            <a:chExt cx="1445520" cy="1455045"/>
          </a:xfrm>
        </p:grpSpPr>
        <p:grpSp>
          <p:nvGrpSpPr>
            <p:cNvPr name="Group 15" id="15"/>
            <p:cNvGrpSpPr/>
            <p:nvPr/>
          </p:nvGrpSpPr>
          <p:grpSpPr>
            <a:xfrm rot="0">
              <a:off x="0" y="0"/>
              <a:ext cx="1445520" cy="1455045"/>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17" id="17"/>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05</a:t>
              </a:r>
            </a:p>
          </p:txBody>
        </p:sp>
      </p:grpSp>
      <p:grpSp>
        <p:nvGrpSpPr>
          <p:cNvPr name="Group 18" id="18"/>
          <p:cNvGrpSpPr/>
          <p:nvPr/>
        </p:nvGrpSpPr>
        <p:grpSpPr>
          <a:xfrm rot="0">
            <a:off x="11813922" y="2654356"/>
            <a:ext cx="1084140" cy="1091283"/>
            <a:chOff x="0" y="0"/>
            <a:chExt cx="1445520" cy="1455045"/>
          </a:xfrm>
        </p:grpSpPr>
        <p:grpSp>
          <p:nvGrpSpPr>
            <p:cNvPr name="Group 19" id="19"/>
            <p:cNvGrpSpPr/>
            <p:nvPr/>
          </p:nvGrpSpPr>
          <p:grpSpPr>
            <a:xfrm rot="0">
              <a:off x="0" y="0"/>
              <a:ext cx="1445520" cy="1455045"/>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21" id="21"/>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06</a:t>
              </a:r>
            </a:p>
          </p:txBody>
        </p:sp>
      </p:grpSp>
      <p:grpSp>
        <p:nvGrpSpPr>
          <p:cNvPr name="Group 22" id="22"/>
          <p:cNvGrpSpPr/>
          <p:nvPr/>
        </p:nvGrpSpPr>
        <p:grpSpPr>
          <a:xfrm rot="0">
            <a:off x="13945769" y="2654356"/>
            <a:ext cx="1084140" cy="1091283"/>
            <a:chOff x="0" y="0"/>
            <a:chExt cx="1445520" cy="1455045"/>
          </a:xfrm>
        </p:grpSpPr>
        <p:grpSp>
          <p:nvGrpSpPr>
            <p:cNvPr name="Group 23" id="23"/>
            <p:cNvGrpSpPr/>
            <p:nvPr/>
          </p:nvGrpSpPr>
          <p:grpSpPr>
            <a:xfrm rot="0">
              <a:off x="0" y="0"/>
              <a:ext cx="1445520" cy="1455045"/>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25" id="25"/>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07</a:t>
              </a:r>
            </a:p>
          </p:txBody>
        </p:sp>
      </p:grpSp>
      <p:grpSp>
        <p:nvGrpSpPr>
          <p:cNvPr name="Group 26" id="26"/>
          <p:cNvGrpSpPr/>
          <p:nvPr/>
        </p:nvGrpSpPr>
        <p:grpSpPr>
          <a:xfrm rot="0">
            <a:off x="1154687" y="6221288"/>
            <a:ext cx="1084140" cy="1091283"/>
            <a:chOff x="0" y="0"/>
            <a:chExt cx="1445520" cy="1455045"/>
          </a:xfrm>
        </p:grpSpPr>
        <p:grpSp>
          <p:nvGrpSpPr>
            <p:cNvPr name="Group 27" id="27"/>
            <p:cNvGrpSpPr/>
            <p:nvPr/>
          </p:nvGrpSpPr>
          <p:grpSpPr>
            <a:xfrm rot="0">
              <a:off x="0" y="0"/>
              <a:ext cx="1445520" cy="1455045"/>
              <a:chOff x="0" y="0"/>
              <a:chExt cx="6350000" cy="6350000"/>
            </a:xfrm>
          </p:grpSpPr>
          <p:sp>
            <p:nvSpPr>
              <p:cNvPr name="Freeform 28" id="2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29" id="29"/>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01</a:t>
              </a:r>
            </a:p>
          </p:txBody>
        </p:sp>
      </p:grpSp>
      <p:grpSp>
        <p:nvGrpSpPr>
          <p:cNvPr name="Group 30" id="30"/>
          <p:cNvGrpSpPr/>
          <p:nvPr/>
        </p:nvGrpSpPr>
        <p:grpSpPr>
          <a:xfrm rot="0">
            <a:off x="2824631" y="6221288"/>
            <a:ext cx="1084140" cy="1091283"/>
            <a:chOff x="0" y="0"/>
            <a:chExt cx="1445520" cy="1455045"/>
          </a:xfrm>
        </p:grpSpPr>
        <p:grpSp>
          <p:nvGrpSpPr>
            <p:cNvPr name="Group 31" id="31"/>
            <p:cNvGrpSpPr/>
            <p:nvPr/>
          </p:nvGrpSpPr>
          <p:grpSpPr>
            <a:xfrm rot="0">
              <a:off x="0" y="0"/>
              <a:ext cx="1445520" cy="1455045"/>
              <a:chOff x="0" y="0"/>
              <a:chExt cx="6350000" cy="6350000"/>
            </a:xfrm>
          </p:grpSpPr>
          <p:sp>
            <p:nvSpPr>
              <p:cNvPr name="Freeform 32" id="3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33" id="33"/>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02</a:t>
              </a:r>
            </a:p>
          </p:txBody>
        </p:sp>
      </p:grpSp>
      <p:grpSp>
        <p:nvGrpSpPr>
          <p:cNvPr name="Group 34" id="34"/>
          <p:cNvGrpSpPr/>
          <p:nvPr/>
        </p:nvGrpSpPr>
        <p:grpSpPr>
          <a:xfrm rot="0">
            <a:off x="4494576" y="6221288"/>
            <a:ext cx="1084140" cy="1091283"/>
            <a:chOff x="0" y="0"/>
            <a:chExt cx="1445520" cy="1455045"/>
          </a:xfrm>
        </p:grpSpPr>
        <p:grpSp>
          <p:nvGrpSpPr>
            <p:cNvPr name="Group 35" id="35"/>
            <p:cNvGrpSpPr/>
            <p:nvPr/>
          </p:nvGrpSpPr>
          <p:grpSpPr>
            <a:xfrm rot="0">
              <a:off x="0" y="0"/>
              <a:ext cx="1445520" cy="1455045"/>
              <a:chOff x="0" y="0"/>
              <a:chExt cx="6350000" cy="6350000"/>
            </a:xfrm>
          </p:grpSpPr>
          <p:sp>
            <p:nvSpPr>
              <p:cNvPr name="Freeform 36" id="3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37" id="37"/>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03</a:t>
              </a:r>
            </a:p>
          </p:txBody>
        </p:sp>
      </p:grpSp>
      <p:grpSp>
        <p:nvGrpSpPr>
          <p:cNvPr name="Group 38" id="38"/>
          <p:cNvGrpSpPr/>
          <p:nvPr/>
        </p:nvGrpSpPr>
        <p:grpSpPr>
          <a:xfrm rot="0">
            <a:off x="6164520" y="6221288"/>
            <a:ext cx="1084140" cy="1091283"/>
            <a:chOff x="0" y="0"/>
            <a:chExt cx="1445520" cy="1455045"/>
          </a:xfrm>
        </p:grpSpPr>
        <p:grpSp>
          <p:nvGrpSpPr>
            <p:cNvPr name="Group 39" id="39"/>
            <p:cNvGrpSpPr/>
            <p:nvPr/>
          </p:nvGrpSpPr>
          <p:grpSpPr>
            <a:xfrm rot="0">
              <a:off x="0" y="0"/>
              <a:ext cx="1445520" cy="1455045"/>
              <a:chOff x="0" y="0"/>
              <a:chExt cx="6350000" cy="6350000"/>
            </a:xfrm>
          </p:grpSpPr>
          <p:sp>
            <p:nvSpPr>
              <p:cNvPr name="Freeform 40" id="4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41" id="41"/>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04</a:t>
              </a:r>
            </a:p>
          </p:txBody>
        </p:sp>
      </p:grpSp>
      <p:grpSp>
        <p:nvGrpSpPr>
          <p:cNvPr name="Group 42" id="42"/>
          <p:cNvGrpSpPr/>
          <p:nvPr/>
        </p:nvGrpSpPr>
        <p:grpSpPr>
          <a:xfrm rot="0">
            <a:off x="8799636" y="8023534"/>
            <a:ext cx="1084140" cy="1091283"/>
            <a:chOff x="0" y="0"/>
            <a:chExt cx="1445520" cy="1455045"/>
          </a:xfrm>
        </p:grpSpPr>
        <p:grpSp>
          <p:nvGrpSpPr>
            <p:cNvPr name="Group 43" id="43"/>
            <p:cNvGrpSpPr/>
            <p:nvPr/>
          </p:nvGrpSpPr>
          <p:grpSpPr>
            <a:xfrm rot="0">
              <a:off x="0" y="0"/>
              <a:ext cx="1445520" cy="1455045"/>
              <a:chOff x="0" y="0"/>
              <a:chExt cx="6350000" cy="6350000"/>
            </a:xfrm>
          </p:grpSpPr>
          <p:sp>
            <p:nvSpPr>
              <p:cNvPr name="Freeform 44" id="4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45" id="45"/>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05</a:t>
              </a:r>
            </a:p>
          </p:txBody>
        </p:sp>
      </p:grpSp>
      <p:grpSp>
        <p:nvGrpSpPr>
          <p:cNvPr name="Group 46" id="46"/>
          <p:cNvGrpSpPr/>
          <p:nvPr/>
        </p:nvGrpSpPr>
        <p:grpSpPr>
          <a:xfrm rot="0">
            <a:off x="8787666" y="6202238"/>
            <a:ext cx="1084140" cy="1091283"/>
            <a:chOff x="0" y="0"/>
            <a:chExt cx="1445520" cy="1455045"/>
          </a:xfrm>
        </p:grpSpPr>
        <p:grpSp>
          <p:nvGrpSpPr>
            <p:cNvPr name="Group 47" id="47"/>
            <p:cNvGrpSpPr/>
            <p:nvPr/>
          </p:nvGrpSpPr>
          <p:grpSpPr>
            <a:xfrm rot="0">
              <a:off x="0" y="0"/>
              <a:ext cx="1445520" cy="1455045"/>
              <a:chOff x="0" y="0"/>
              <a:chExt cx="6350000" cy="6350000"/>
            </a:xfrm>
          </p:grpSpPr>
          <p:sp>
            <p:nvSpPr>
              <p:cNvPr name="Freeform 48" id="4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49" id="49"/>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06</a:t>
              </a:r>
            </a:p>
          </p:txBody>
        </p:sp>
      </p:grpSp>
      <p:grpSp>
        <p:nvGrpSpPr>
          <p:cNvPr name="Group 50" id="50"/>
          <p:cNvGrpSpPr/>
          <p:nvPr/>
        </p:nvGrpSpPr>
        <p:grpSpPr>
          <a:xfrm rot="0">
            <a:off x="8768616" y="4751146"/>
            <a:ext cx="1084140" cy="1091283"/>
            <a:chOff x="0" y="0"/>
            <a:chExt cx="1445520" cy="1455045"/>
          </a:xfrm>
        </p:grpSpPr>
        <p:grpSp>
          <p:nvGrpSpPr>
            <p:cNvPr name="Group 51" id="51"/>
            <p:cNvGrpSpPr/>
            <p:nvPr/>
          </p:nvGrpSpPr>
          <p:grpSpPr>
            <a:xfrm rot="0">
              <a:off x="0" y="0"/>
              <a:ext cx="1445520" cy="1455045"/>
              <a:chOff x="0" y="0"/>
              <a:chExt cx="6350000" cy="6350000"/>
            </a:xfrm>
          </p:grpSpPr>
          <p:sp>
            <p:nvSpPr>
              <p:cNvPr name="Freeform 52" id="5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53" id="53"/>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07</a:t>
              </a:r>
            </a:p>
          </p:txBody>
        </p:sp>
      </p:grpSp>
      <p:grpSp>
        <p:nvGrpSpPr>
          <p:cNvPr name="Group 54" id="54"/>
          <p:cNvGrpSpPr/>
          <p:nvPr/>
        </p:nvGrpSpPr>
        <p:grpSpPr>
          <a:xfrm rot="0">
            <a:off x="11813922" y="6202238"/>
            <a:ext cx="1084140" cy="1091283"/>
            <a:chOff x="0" y="0"/>
            <a:chExt cx="1445520" cy="1455045"/>
          </a:xfrm>
        </p:grpSpPr>
        <p:grpSp>
          <p:nvGrpSpPr>
            <p:cNvPr name="Group 55" id="55"/>
            <p:cNvGrpSpPr/>
            <p:nvPr/>
          </p:nvGrpSpPr>
          <p:grpSpPr>
            <a:xfrm rot="0">
              <a:off x="0" y="0"/>
              <a:ext cx="1445520" cy="1455045"/>
              <a:chOff x="0" y="0"/>
              <a:chExt cx="6350000" cy="6350000"/>
            </a:xfrm>
          </p:grpSpPr>
          <p:sp>
            <p:nvSpPr>
              <p:cNvPr name="Freeform 56" id="5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57" id="57"/>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08</a:t>
              </a:r>
            </a:p>
          </p:txBody>
        </p:sp>
      </p:grpSp>
      <p:grpSp>
        <p:nvGrpSpPr>
          <p:cNvPr name="Group 58" id="58"/>
          <p:cNvGrpSpPr/>
          <p:nvPr/>
        </p:nvGrpSpPr>
        <p:grpSpPr>
          <a:xfrm rot="0">
            <a:off x="11803245" y="8023534"/>
            <a:ext cx="1084140" cy="1091283"/>
            <a:chOff x="0" y="0"/>
            <a:chExt cx="1445520" cy="1455045"/>
          </a:xfrm>
        </p:grpSpPr>
        <p:grpSp>
          <p:nvGrpSpPr>
            <p:cNvPr name="Group 59" id="59"/>
            <p:cNvGrpSpPr/>
            <p:nvPr/>
          </p:nvGrpSpPr>
          <p:grpSpPr>
            <a:xfrm rot="0">
              <a:off x="0" y="0"/>
              <a:ext cx="1445520" cy="1455045"/>
              <a:chOff x="0" y="0"/>
              <a:chExt cx="6350000" cy="6350000"/>
            </a:xfrm>
          </p:grpSpPr>
          <p:sp>
            <p:nvSpPr>
              <p:cNvPr name="Freeform 60" id="6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61" id="61"/>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09</a:t>
              </a:r>
            </a:p>
          </p:txBody>
        </p:sp>
      </p:grpSp>
      <p:grpSp>
        <p:nvGrpSpPr>
          <p:cNvPr name="Group 62" id="62"/>
          <p:cNvGrpSpPr/>
          <p:nvPr/>
        </p:nvGrpSpPr>
        <p:grpSpPr>
          <a:xfrm rot="0">
            <a:off x="16428176" y="6368757"/>
            <a:ext cx="1084140" cy="1091283"/>
            <a:chOff x="0" y="0"/>
            <a:chExt cx="1445520" cy="1455045"/>
          </a:xfrm>
        </p:grpSpPr>
        <p:grpSp>
          <p:nvGrpSpPr>
            <p:cNvPr name="Group 63" id="63"/>
            <p:cNvGrpSpPr/>
            <p:nvPr/>
          </p:nvGrpSpPr>
          <p:grpSpPr>
            <a:xfrm rot="0">
              <a:off x="0" y="0"/>
              <a:ext cx="1445520" cy="1455045"/>
              <a:chOff x="0" y="0"/>
              <a:chExt cx="6350000" cy="6350000"/>
            </a:xfrm>
          </p:grpSpPr>
          <p:sp>
            <p:nvSpPr>
              <p:cNvPr name="Freeform 64" id="6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850"/>
              </a:solidFill>
            </p:spPr>
          </p:sp>
        </p:grpSp>
        <p:sp>
          <p:nvSpPr>
            <p:cNvPr name="TextBox 65" id="65"/>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FFFFFF"/>
                  </a:solidFill>
                  <a:latin typeface="Hammersmith One"/>
                </a:rPr>
                <a:t>#</a:t>
              </a:r>
            </a:p>
          </p:txBody>
        </p:sp>
      </p:grpSp>
      <p:sp>
        <p:nvSpPr>
          <p:cNvPr name="TextBox 66" id="66"/>
          <p:cNvSpPr txBox="true"/>
          <p:nvPr/>
        </p:nvSpPr>
        <p:spPr>
          <a:xfrm rot="-3991952">
            <a:off x="1335058" y="1318701"/>
            <a:ext cx="1807537" cy="723900"/>
          </a:xfrm>
          <a:prstGeom prst="rect">
            <a:avLst/>
          </a:prstGeom>
        </p:spPr>
        <p:txBody>
          <a:bodyPr anchor="t" rtlCol="false" tIns="0" lIns="0" bIns="0" rIns="0">
            <a:spAutoFit/>
          </a:bodyPr>
          <a:lstStyle/>
          <a:p>
            <a:pPr>
              <a:lnSpc>
                <a:spcPts val="2879"/>
              </a:lnSpc>
            </a:pPr>
            <a:r>
              <a:rPr lang="en-US" sz="2400">
                <a:solidFill>
                  <a:srgbClr val="094850"/>
                </a:solidFill>
                <a:latin typeface="Inter Bold"/>
              </a:rPr>
              <a:t>Conform T1w Images</a:t>
            </a:r>
          </a:p>
        </p:txBody>
      </p:sp>
      <p:sp>
        <p:nvSpPr>
          <p:cNvPr name="TextBox 67" id="67"/>
          <p:cNvSpPr txBox="true"/>
          <p:nvPr/>
        </p:nvSpPr>
        <p:spPr>
          <a:xfrm rot="-4013188">
            <a:off x="5312629" y="1055944"/>
            <a:ext cx="2379782" cy="723900"/>
          </a:xfrm>
          <a:prstGeom prst="rect">
            <a:avLst/>
          </a:prstGeom>
        </p:spPr>
        <p:txBody>
          <a:bodyPr anchor="t" rtlCol="false" tIns="0" lIns="0" bIns="0" rIns="0">
            <a:spAutoFit/>
          </a:bodyPr>
          <a:lstStyle/>
          <a:p>
            <a:pPr>
              <a:lnSpc>
                <a:spcPts val="2879"/>
              </a:lnSpc>
            </a:pPr>
            <a:r>
              <a:rPr lang="en-US" sz="2400">
                <a:solidFill>
                  <a:srgbClr val="094850"/>
                </a:solidFill>
                <a:latin typeface="Inter Bold"/>
              </a:rPr>
              <a:t>Brain Extraction</a:t>
            </a:r>
          </a:p>
        </p:txBody>
      </p:sp>
      <p:sp>
        <p:nvSpPr>
          <p:cNvPr name="TextBox 68" id="68"/>
          <p:cNvSpPr txBox="true"/>
          <p:nvPr/>
        </p:nvSpPr>
        <p:spPr>
          <a:xfrm rot="-4042808">
            <a:off x="9576323" y="1308986"/>
            <a:ext cx="2379782" cy="361950"/>
          </a:xfrm>
          <a:prstGeom prst="rect">
            <a:avLst/>
          </a:prstGeom>
        </p:spPr>
        <p:txBody>
          <a:bodyPr anchor="t" rtlCol="false" tIns="0" lIns="0" bIns="0" rIns="0">
            <a:spAutoFit/>
          </a:bodyPr>
          <a:lstStyle/>
          <a:p>
            <a:pPr>
              <a:lnSpc>
                <a:spcPts val="2879"/>
              </a:lnSpc>
            </a:pPr>
            <a:r>
              <a:rPr lang="en-US" sz="2400">
                <a:solidFill>
                  <a:srgbClr val="094850"/>
                </a:solidFill>
                <a:latin typeface="Inter Bold"/>
              </a:rPr>
              <a:t>Normalization</a:t>
            </a:r>
          </a:p>
        </p:txBody>
      </p:sp>
      <p:sp>
        <p:nvSpPr>
          <p:cNvPr name="TextBox 69" id="69"/>
          <p:cNvSpPr txBox="true"/>
          <p:nvPr/>
        </p:nvSpPr>
        <p:spPr>
          <a:xfrm rot="-4043431">
            <a:off x="11865284" y="1058383"/>
            <a:ext cx="2379782" cy="723900"/>
          </a:xfrm>
          <a:prstGeom prst="rect">
            <a:avLst/>
          </a:prstGeom>
        </p:spPr>
        <p:txBody>
          <a:bodyPr anchor="t" rtlCol="false" tIns="0" lIns="0" bIns="0" rIns="0">
            <a:spAutoFit/>
          </a:bodyPr>
          <a:lstStyle/>
          <a:p>
            <a:pPr>
              <a:lnSpc>
                <a:spcPts val="2879"/>
              </a:lnSpc>
            </a:pPr>
            <a:r>
              <a:rPr lang="en-US" sz="2400">
                <a:solidFill>
                  <a:srgbClr val="094850"/>
                </a:solidFill>
                <a:latin typeface="Inter Bold"/>
              </a:rPr>
              <a:t>Surface Preprocessing</a:t>
            </a:r>
          </a:p>
        </p:txBody>
      </p:sp>
      <p:sp>
        <p:nvSpPr>
          <p:cNvPr name="TextBox 70" id="70"/>
          <p:cNvSpPr txBox="true"/>
          <p:nvPr/>
        </p:nvSpPr>
        <p:spPr>
          <a:xfrm rot="-4006193">
            <a:off x="7349886" y="1055668"/>
            <a:ext cx="2379782" cy="723900"/>
          </a:xfrm>
          <a:prstGeom prst="rect">
            <a:avLst/>
          </a:prstGeom>
        </p:spPr>
        <p:txBody>
          <a:bodyPr anchor="t" rtlCol="false" tIns="0" lIns="0" bIns="0" rIns="0">
            <a:spAutoFit/>
          </a:bodyPr>
          <a:lstStyle/>
          <a:p>
            <a:pPr>
              <a:lnSpc>
                <a:spcPts val="2879"/>
              </a:lnSpc>
            </a:pPr>
            <a:r>
              <a:rPr lang="en-US" sz="2400">
                <a:solidFill>
                  <a:srgbClr val="094850"/>
                </a:solidFill>
                <a:latin typeface="Inter Bold"/>
              </a:rPr>
              <a:t>Tissue Segmentation</a:t>
            </a:r>
          </a:p>
        </p:txBody>
      </p:sp>
      <p:sp>
        <p:nvSpPr>
          <p:cNvPr name="TextBox 71" id="71"/>
          <p:cNvSpPr txBox="true"/>
          <p:nvPr/>
        </p:nvSpPr>
        <p:spPr>
          <a:xfrm rot="-4014313">
            <a:off x="14204450" y="1264080"/>
            <a:ext cx="2379782" cy="723900"/>
          </a:xfrm>
          <a:prstGeom prst="rect">
            <a:avLst/>
          </a:prstGeom>
        </p:spPr>
        <p:txBody>
          <a:bodyPr anchor="t" rtlCol="false" tIns="0" lIns="0" bIns="0" rIns="0">
            <a:spAutoFit/>
          </a:bodyPr>
          <a:lstStyle/>
          <a:p>
            <a:pPr>
              <a:lnSpc>
                <a:spcPts val="2879"/>
              </a:lnSpc>
            </a:pPr>
            <a:r>
              <a:rPr lang="en-US" sz="2400">
                <a:solidFill>
                  <a:srgbClr val="094850"/>
                </a:solidFill>
                <a:latin typeface="Inter Bold"/>
              </a:rPr>
              <a:t>Refine Brain Mask</a:t>
            </a:r>
          </a:p>
        </p:txBody>
      </p:sp>
      <p:sp>
        <p:nvSpPr>
          <p:cNvPr name="TextBox 72" id="72"/>
          <p:cNvSpPr txBox="true"/>
          <p:nvPr/>
        </p:nvSpPr>
        <p:spPr>
          <a:xfrm rot="-3902775">
            <a:off x="-174592" y="8507029"/>
            <a:ext cx="2562636" cy="723900"/>
          </a:xfrm>
          <a:prstGeom prst="rect">
            <a:avLst/>
          </a:prstGeom>
        </p:spPr>
        <p:txBody>
          <a:bodyPr anchor="t" rtlCol="false" tIns="0" lIns="0" bIns="0" rIns="0">
            <a:spAutoFit/>
          </a:bodyPr>
          <a:lstStyle/>
          <a:p>
            <a:pPr algn="r">
              <a:lnSpc>
                <a:spcPts val="2879"/>
              </a:lnSpc>
            </a:pPr>
            <a:r>
              <a:rPr lang="en-US" sz="2400">
                <a:solidFill>
                  <a:srgbClr val="094850"/>
                </a:solidFill>
                <a:latin typeface="Inter Bold"/>
              </a:rPr>
              <a:t>Estimate BOLD Reference</a:t>
            </a:r>
          </a:p>
        </p:txBody>
      </p:sp>
      <p:sp>
        <p:nvSpPr>
          <p:cNvPr name="TextBox 73" id="73"/>
          <p:cNvSpPr txBox="true"/>
          <p:nvPr/>
        </p:nvSpPr>
        <p:spPr>
          <a:xfrm rot="-3902775">
            <a:off x="1507166" y="8507029"/>
            <a:ext cx="2562636" cy="723900"/>
          </a:xfrm>
          <a:prstGeom prst="rect">
            <a:avLst/>
          </a:prstGeom>
        </p:spPr>
        <p:txBody>
          <a:bodyPr anchor="t" rtlCol="false" tIns="0" lIns="0" bIns="0" rIns="0">
            <a:spAutoFit/>
          </a:bodyPr>
          <a:lstStyle/>
          <a:p>
            <a:pPr algn="r">
              <a:lnSpc>
                <a:spcPts val="2879"/>
              </a:lnSpc>
            </a:pPr>
            <a:r>
              <a:rPr lang="en-US" sz="2400">
                <a:solidFill>
                  <a:srgbClr val="094850"/>
                </a:solidFill>
                <a:latin typeface="Inter Bold"/>
              </a:rPr>
              <a:t>Estimate Head Motion</a:t>
            </a:r>
          </a:p>
        </p:txBody>
      </p:sp>
      <p:sp>
        <p:nvSpPr>
          <p:cNvPr name="TextBox 74" id="74"/>
          <p:cNvSpPr txBox="true"/>
          <p:nvPr/>
        </p:nvSpPr>
        <p:spPr>
          <a:xfrm rot="-3902775">
            <a:off x="3188925" y="8507029"/>
            <a:ext cx="2562636" cy="723900"/>
          </a:xfrm>
          <a:prstGeom prst="rect">
            <a:avLst/>
          </a:prstGeom>
        </p:spPr>
        <p:txBody>
          <a:bodyPr anchor="t" rtlCol="false" tIns="0" lIns="0" bIns="0" rIns="0">
            <a:spAutoFit/>
          </a:bodyPr>
          <a:lstStyle/>
          <a:p>
            <a:pPr algn="r">
              <a:lnSpc>
                <a:spcPts val="2879"/>
              </a:lnSpc>
            </a:pPr>
            <a:r>
              <a:rPr lang="en-US" sz="2400">
                <a:solidFill>
                  <a:srgbClr val="094850"/>
                </a:solidFill>
                <a:latin typeface="Inter Bold"/>
              </a:rPr>
              <a:t>Slice-Time Correction</a:t>
            </a:r>
          </a:p>
        </p:txBody>
      </p:sp>
      <p:sp>
        <p:nvSpPr>
          <p:cNvPr name="TextBox 75" id="75"/>
          <p:cNvSpPr txBox="true"/>
          <p:nvPr/>
        </p:nvSpPr>
        <p:spPr>
          <a:xfrm rot="-3902775">
            <a:off x="4844016" y="8402405"/>
            <a:ext cx="2562636" cy="1085850"/>
          </a:xfrm>
          <a:prstGeom prst="rect">
            <a:avLst/>
          </a:prstGeom>
        </p:spPr>
        <p:txBody>
          <a:bodyPr anchor="t" rtlCol="false" tIns="0" lIns="0" bIns="0" rIns="0">
            <a:spAutoFit/>
          </a:bodyPr>
          <a:lstStyle/>
          <a:p>
            <a:pPr algn="r">
              <a:lnSpc>
                <a:spcPts val="2879"/>
              </a:lnSpc>
            </a:pPr>
            <a:r>
              <a:rPr lang="en-US" sz="2400">
                <a:solidFill>
                  <a:srgbClr val="094850"/>
                </a:solidFill>
                <a:latin typeface="Inter Bold"/>
              </a:rPr>
              <a:t>Susceptibility Distortion Correction</a:t>
            </a:r>
          </a:p>
        </p:txBody>
      </p:sp>
      <p:sp>
        <p:nvSpPr>
          <p:cNvPr name="TextBox 76" id="76"/>
          <p:cNvSpPr txBox="true"/>
          <p:nvPr/>
        </p:nvSpPr>
        <p:spPr>
          <a:xfrm rot="0">
            <a:off x="8048418" y="9192610"/>
            <a:ext cx="2562636" cy="723900"/>
          </a:xfrm>
          <a:prstGeom prst="rect">
            <a:avLst/>
          </a:prstGeom>
        </p:spPr>
        <p:txBody>
          <a:bodyPr anchor="t" rtlCol="false" tIns="0" lIns="0" bIns="0" rIns="0">
            <a:spAutoFit/>
          </a:bodyPr>
          <a:lstStyle/>
          <a:p>
            <a:pPr algn="ctr">
              <a:lnSpc>
                <a:spcPts val="2879"/>
              </a:lnSpc>
            </a:pPr>
            <a:r>
              <a:rPr lang="en-US" sz="2400">
                <a:solidFill>
                  <a:srgbClr val="094850"/>
                </a:solidFill>
                <a:latin typeface="Inter Bold"/>
              </a:rPr>
              <a:t>Pre-Processing in Native Space</a:t>
            </a:r>
          </a:p>
        </p:txBody>
      </p:sp>
      <p:sp>
        <p:nvSpPr>
          <p:cNvPr name="TextBox 77" id="77"/>
          <p:cNvSpPr txBox="true"/>
          <p:nvPr/>
        </p:nvSpPr>
        <p:spPr>
          <a:xfrm rot="0">
            <a:off x="8060388" y="7373597"/>
            <a:ext cx="2562636" cy="361950"/>
          </a:xfrm>
          <a:prstGeom prst="rect">
            <a:avLst/>
          </a:prstGeom>
        </p:spPr>
        <p:txBody>
          <a:bodyPr anchor="t" rtlCol="false" tIns="0" lIns="0" bIns="0" rIns="0">
            <a:spAutoFit/>
          </a:bodyPr>
          <a:lstStyle/>
          <a:p>
            <a:pPr algn="ctr">
              <a:lnSpc>
                <a:spcPts val="2879"/>
              </a:lnSpc>
            </a:pPr>
            <a:r>
              <a:rPr lang="en-US" sz="2400">
                <a:solidFill>
                  <a:srgbClr val="094850"/>
                </a:solidFill>
                <a:latin typeface="Inter Bold"/>
              </a:rPr>
              <a:t>Co-Registration</a:t>
            </a:r>
          </a:p>
        </p:txBody>
      </p:sp>
      <p:sp>
        <p:nvSpPr>
          <p:cNvPr name="TextBox 78" id="78"/>
          <p:cNvSpPr txBox="true"/>
          <p:nvPr/>
        </p:nvSpPr>
        <p:spPr>
          <a:xfrm rot="0">
            <a:off x="8048418" y="4346005"/>
            <a:ext cx="2562636" cy="361950"/>
          </a:xfrm>
          <a:prstGeom prst="rect">
            <a:avLst/>
          </a:prstGeom>
        </p:spPr>
        <p:txBody>
          <a:bodyPr anchor="t" rtlCol="false" tIns="0" lIns="0" bIns="0" rIns="0">
            <a:spAutoFit/>
          </a:bodyPr>
          <a:lstStyle/>
          <a:p>
            <a:pPr algn="ctr">
              <a:lnSpc>
                <a:spcPts val="2879"/>
              </a:lnSpc>
            </a:pPr>
            <a:r>
              <a:rPr lang="en-US" sz="2400">
                <a:solidFill>
                  <a:srgbClr val="094850"/>
                </a:solidFill>
                <a:latin typeface="Inter Bold"/>
              </a:rPr>
              <a:t>Normalization</a:t>
            </a:r>
          </a:p>
        </p:txBody>
      </p:sp>
      <p:sp>
        <p:nvSpPr>
          <p:cNvPr name="TextBox 79" id="79"/>
          <p:cNvSpPr txBox="true"/>
          <p:nvPr/>
        </p:nvSpPr>
        <p:spPr>
          <a:xfrm rot="0">
            <a:off x="13055175" y="6287747"/>
            <a:ext cx="2562636" cy="1085850"/>
          </a:xfrm>
          <a:prstGeom prst="rect">
            <a:avLst/>
          </a:prstGeom>
        </p:spPr>
        <p:txBody>
          <a:bodyPr anchor="t" rtlCol="false" tIns="0" lIns="0" bIns="0" rIns="0">
            <a:spAutoFit/>
          </a:bodyPr>
          <a:lstStyle/>
          <a:p>
            <a:pPr>
              <a:lnSpc>
                <a:spcPts val="2879"/>
              </a:lnSpc>
            </a:pPr>
            <a:r>
              <a:rPr lang="en-US" sz="2400">
                <a:solidFill>
                  <a:srgbClr val="094850"/>
                </a:solidFill>
                <a:latin typeface="Inter Bold"/>
              </a:rPr>
              <a:t>Sample BOLD to Structural Surfaces</a:t>
            </a:r>
          </a:p>
        </p:txBody>
      </p:sp>
      <p:sp>
        <p:nvSpPr>
          <p:cNvPr name="TextBox 80" id="80"/>
          <p:cNvSpPr txBox="true"/>
          <p:nvPr/>
        </p:nvSpPr>
        <p:spPr>
          <a:xfrm rot="0">
            <a:off x="13055175" y="8221430"/>
            <a:ext cx="2562636" cy="723900"/>
          </a:xfrm>
          <a:prstGeom prst="rect">
            <a:avLst/>
          </a:prstGeom>
        </p:spPr>
        <p:txBody>
          <a:bodyPr anchor="t" rtlCol="false" tIns="0" lIns="0" bIns="0" rIns="0">
            <a:spAutoFit/>
          </a:bodyPr>
          <a:lstStyle/>
          <a:p>
            <a:pPr>
              <a:lnSpc>
                <a:spcPts val="2879"/>
              </a:lnSpc>
            </a:pPr>
            <a:r>
              <a:rPr lang="en-US" sz="2400">
                <a:solidFill>
                  <a:srgbClr val="094850"/>
                </a:solidFill>
                <a:latin typeface="Inter Bold"/>
              </a:rPr>
              <a:t>Estimate Confounds</a:t>
            </a:r>
          </a:p>
        </p:txBody>
      </p:sp>
      <p:sp>
        <p:nvSpPr>
          <p:cNvPr name="TextBox 81" id="81"/>
          <p:cNvSpPr txBox="true"/>
          <p:nvPr/>
        </p:nvSpPr>
        <p:spPr>
          <a:xfrm rot="-3902775">
            <a:off x="15205224" y="8654499"/>
            <a:ext cx="2562636" cy="723900"/>
          </a:xfrm>
          <a:prstGeom prst="rect">
            <a:avLst/>
          </a:prstGeom>
        </p:spPr>
        <p:txBody>
          <a:bodyPr anchor="t" rtlCol="false" tIns="0" lIns="0" bIns="0" rIns="0">
            <a:spAutoFit/>
          </a:bodyPr>
          <a:lstStyle/>
          <a:p>
            <a:pPr algn="r">
              <a:lnSpc>
                <a:spcPts val="2879"/>
              </a:lnSpc>
            </a:pPr>
            <a:r>
              <a:rPr lang="en-US" sz="2400">
                <a:solidFill>
                  <a:srgbClr val="094850"/>
                </a:solidFill>
                <a:latin typeface="Inter Bold"/>
              </a:rPr>
              <a:t>T2* echo combination</a:t>
            </a:r>
          </a:p>
        </p:txBody>
      </p:sp>
      <p:sp>
        <p:nvSpPr>
          <p:cNvPr name="AutoShape 82" id="82"/>
          <p:cNvSpPr/>
          <p:nvPr/>
        </p:nvSpPr>
        <p:spPr>
          <a:xfrm rot="-2019371">
            <a:off x="11522765" y="3785725"/>
            <a:ext cx="505445" cy="0"/>
          </a:xfrm>
          <a:prstGeom prst="line">
            <a:avLst/>
          </a:prstGeom>
          <a:ln cap="flat" w="19050">
            <a:solidFill>
              <a:srgbClr val="000000"/>
            </a:solidFill>
            <a:prstDash val="solid"/>
            <a:headEnd type="none" len="sm" w="sm"/>
            <a:tailEnd type="triangle" len="med" w="lg"/>
          </a:ln>
        </p:spPr>
      </p:sp>
      <p:sp>
        <p:nvSpPr>
          <p:cNvPr name="AutoShape 83" id="83"/>
          <p:cNvSpPr/>
          <p:nvPr/>
        </p:nvSpPr>
        <p:spPr>
          <a:xfrm rot="0">
            <a:off x="5941401" y="3929769"/>
            <a:ext cx="5626742" cy="0"/>
          </a:xfrm>
          <a:prstGeom prst="line">
            <a:avLst/>
          </a:prstGeom>
          <a:ln cap="flat" w="19050">
            <a:solidFill>
              <a:srgbClr val="000000"/>
            </a:solidFill>
            <a:prstDash val="solid"/>
            <a:headEnd type="none" len="sm" w="sm"/>
            <a:tailEnd type="none" len="sm" w="sm"/>
          </a:ln>
        </p:spPr>
      </p:sp>
      <p:grpSp>
        <p:nvGrpSpPr>
          <p:cNvPr name="Group 84" id="84"/>
          <p:cNvGrpSpPr/>
          <p:nvPr/>
        </p:nvGrpSpPr>
        <p:grpSpPr>
          <a:xfrm rot="0">
            <a:off x="3286534" y="2657927"/>
            <a:ext cx="1084140" cy="1084140"/>
            <a:chOff x="0" y="0"/>
            <a:chExt cx="1445520" cy="1445520"/>
          </a:xfrm>
        </p:grpSpPr>
        <p:grpSp>
          <p:nvGrpSpPr>
            <p:cNvPr name="Group 85" id="85"/>
            <p:cNvGrpSpPr/>
            <p:nvPr/>
          </p:nvGrpSpPr>
          <p:grpSpPr>
            <a:xfrm rot="0">
              <a:off x="0" y="0"/>
              <a:ext cx="1445520" cy="1445520"/>
              <a:chOff x="0" y="0"/>
              <a:chExt cx="6350000" cy="6350000"/>
            </a:xfrm>
          </p:grpSpPr>
          <p:sp>
            <p:nvSpPr>
              <p:cNvPr name="Freeform 86" id="8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87" id="87"/>
            <p:cNvSpPr txBox="true"/>
            <p:nvPr/>
          </p:nvSpPr>
          <p:spPr>
            <a:xfrm rot="0">
              <a:off x="183047" y="324297"/>
              <a:ext cx="1079426" cy="914400"/>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02</a:t>
              </a:r>
            </a:p>
          </p:txBody>
        </p:sp>
      </p:grpSp>
      <p:sp>
        <p:nvSpPr>
          <p:cNvPr name="TextBox 88" id="88"/>
          <p:cNvSpPr txBox="true"/>
          <p:nvPr/>
        </p:nvSpPr>
        <p:spPr>
          <a:xfrm rot="-3991952">
            <a:off x="3298841" y="1322824"/>
            <a:ext cx="1807537" cy="723900"/>
          </a:xfrm>
          <a:prstGeom prst="rect">
            <a:avLst/>
          </a:prstGeom>
        </p:spPr>
        <p:txBody>
          <a:bodyPr anchor="t" rtlCol="false" tIns="0" lIns="0" bIns="0" rIns="0">
            <a:spAutoFit/>
          </a:bodyPr>
          <a:lstStyle/>
          <a:p>
            <a:pPr>
              <a:lnSpc>
                <a:spcPts val="2879"/>
              </a:lnSpc>
            </a:pPr>
            <a:r>
              <a:rPr lang="en-US" sz="2400">
                <a:solidFill>
                  <a:srgbClr val="094850"/>
                </a:solidFill>
                <a:latin typeface="Inter Bold"/>
              </a:rPr>
              <a:t>Bias Field Correction</a:t>
            </a:r>
          </a:p>
        </p:txBody>
      </p:sp>
      <p:sp>
        <p:nvSpPr>
          <p:cNvPr name="AutoShape 89" id="89"/>
          <p:cNvSpPr/>
          <p:nvPr/>
        </p:nvSpPr>
        <p:spPr>
          <a:xfrm rot="0">
            <a:off x="2238826" y="3180947"/>
            <a:ext cx="1047707" cy="0"/>
          </a:xfrm>
          <a:prstGeom prst="line">
            <a:avLst/>
          </a:prstGeom>
          <a:ln cap="rnd" w="19050">
            <a:solidFill>
              <a:srgbClr val="000000"/>
            </a:solidFill>
            <a:prstDash val="solid"/>
            <a:headEnd type="none" len="sm" w="sm"/>
            <a:tailEnd type="triangle" len="med" w="lg"/>
          </a:ln>
        </p:spPr>
      </p:sp>
      <p:sp>
        <p:nvSpPr>
          <p:cNvPr name="AutoShape 90" id="90"/>
          <p:cNvSpPr/>
          <p:nvPr/>
        </p:nvSpPr>
        <p:spPr>
          <a:xfrm rot="0">
            <a:off x="4370673" y="3199997"/>
            <a:ext cx="1047707" cy="0"/>
          </a:xfrm>
          <a:prstGeom prst="line">
            <a:avLst/>
          </a:prstGeom>
          <a:ln cap="rnd" w="19050">
            <a:solidFill>
              <a:srgbClr val="000000"/>
            </a:solidFill>
            <a:prstDash val="solid"/>
            <a:headEnd type="none" len="sm" w="sm"/>
            <a:tailEnd type="triangle" len="med" w="lg"/>
          </a:ln>
        </p:spPr>
      </p:sp>
      <p:sp>
        <p:nvSpPr>
          <p:cNvPr name="AutoShape 91" id="91"/>
          <p:cNvSpPr/>
          <p:nvPr/>
        </p:nvSpPr>
        <p:spPr>
          <a:xfrm rot="0">
            <a:off x="6502520" y="3199997"/>
            <a:ext cx="1047707" cy="0"/>
          </a:xfrm>
          <a:prstGeom prst="line">
            <a:avLst/>
          </a:prstGeom>
          <a:ln cap="rnd" w="19050">
            <a:solidFill>
              <a:srgbClr val="000000"/>
            </a:solidFill>
            <a:prstDash val="solid"/>
            <a:headEnd type="none" len="sm" w="sm"/>
            <a:tailEnd type="triangle" len="med" w="lg"/>
          </a:ln>
        </p:spPr>
      </p:sp>
      <p:sp>
        <p:nvSpPr>
          <p:cNvPr name="AutoShape 92" id="92"/>
          <p:cNvSpPr/>
          <p:nvPr/>
        </p:nvSpPr>
        <p:spPr>
          <a:xfrm rot="0">
            <a:off x="8634367" y="3161897"/>
            <a:ext cx="1024738" cy="0"/>
          </a:xfrm>
          <a:prstGeom prst="line">
            <a:avLst/>
          </a:prstGeom>
          <a:ln cap="rnd" w="19050">
            <a:solidFill>
              <a:srgbClr val="000000"/>
            </a:solidFill>
            <a:prstDash val="solid"/>
            <a:headEnd type="none" len="sm" w="sm"/>
            <a:tailEnd type="triangle" len="med" w="lg"/>
          </a:ln>
        </p:spPr>
      </p:sp>
      <p:sp>
        <p:nvSpPr>
          <p:cNvPr name="AutoShape 93" id="93"/>
          <p:cNvSpPr/>
          <p:nvPr/>
        </p:nvSpPr>
        <p:spPr>
          <a:xfrm rot="-5400000">
            <a:off x="5859865" y="3838708"/>
            <a:ext cx="182122" cy="0"/>
          </a:xfrm>
          <a:prstGeom prst="line">
            <a:avLst/>
          </a:prstGeom>
          <a:ln cap="flat" w="19050">
            <a:solidFill>
              <a:srgbClr val="000000"/>
            </a:solidFill>
            <a:prstDash val="solid"/>
            <a:headEnd type="none" len="sm" w="sm"/>
            <a:tailEnd type="none" len="sm" w="sm"/>
          </a:ln>
        </p:spPr>
      </p:sp>
      <p:sp>
        <p:nvSpPr>
          <p:cNvPr name="AutoShape 94" id="94"/>
          <p:cNvSpPr/>
          <p:nvPr/>
        </p:nvSpPr>
        <p:spPr>
          <a:xfrm rot="0">
            <a:off x="12898061" y="3180947"/>
            <a:ext cx="1024738" cy="0"/>
          </a:xfrm>
          <a:prstGeom prst="line">
            <a:avLst/>
          </a:prstGeom>
          <a:ln cap="rnd" w="19050">
            <a:solidFill>
              <a:srgbClr val="000000"/>
            </a:solidFill>
            <a:prstDash val="solid"/>
            <a:headEnd type="none" len="sm" w="sm"/>
            <a:tailEnd type="triangle" len="med" w="lg"/>
          </a:ln>
        </p:spPr>
      </p:sp>
      <p:sp>
        <p:nvSpPr>
          <p:cNvPr name="AutoShape 95" id="95"/>
          <p:cNvSpPr/>
          <p:nvPr/>
        </p:nvSpPr>
        <p:spPr>
          <a:xfrm rot="0">
            <a:off x="2238826" y="6766929"/>
            <a:ext cx="585805" cy="0"/>
          </a:xfrm>
          <a:prstGeom prst="line">
            <a:avLst/>
          </a:prstGeom>
          <a:ln cap="rnd" w="19050">
            <a:solidFill>
              <a:srgbClr val="000000"/>
            </a:solidFill>
            <a:prstDash val="solid"/>
            <a:headEnd type="none" len="sm" w="sm"/>
            <a:tailEnd type="triangle" len="med" w="lg"/>
          </a:ln>
        </p:spPr>
      </p:sp>
      <p:sp>
        <p:nvSpPr>
          <p:cNvPr name="AutoShape 96" id="96"/>
          <p:cNvSpPr/>
          <p:nvPr/>
        </p:nvSpPr>
        <p:spPr>
          <a:xfrm rot="0">
            <a:off x="3908771" y="6766929"/>
            <a:ext cx="585805" cy="0"/>
          </a:xfrm>
          <a:prstGeom prst="line">
            <a:avLst/>
          </a:prstGeom>
          <a:ln cap="rnd" w="19050">
            <a:solidFill>
              <a:srgbClr val="000000"/>
            </a:solidFill>
            <a:prstDash val="solid"/>
            <a:headEnd type="none" len="sm" w="sm"/>
            <a:tailEnd type="triangle" len="med" w="lg"/>
          </a:ln>
        </p:spPr>
      </p:sp>
      <p:sp>
        <p:nvSpPr>
          <p:cNvPr name="AutoShape 97" id="97"/>
          <p:cNvSpPr/>
          <p:nvPr/>
        </p:nvSpPr>
        <p:spPr>
          <a:xfrm rot="0">
            <a:off x="5578715" y="6747879"/>
            <a:ext cx="585805" cy="0"/>
          </a:xfrm>
          <a:prstGeom prst="line">
            <a:avLst/>
          </a:prstGeom>
          <a:ln cap="rnd" w="19050">
            <a:solidFill>
              <a:srgbClr val="000000"/>
            </a:solidFill>
            <a:prstDash val="solid"/>
            <a:headEnd type="none" len="sm" w="sm"/>
            <a:tailEnd type="triangle" len="med" w="lg"/>
          </a:ln>
        </p:spPr>
      </p:sp>
      <p:sp>
        <p:nvSpPr>
          <p:cNvPr name="AutoShape 98" id="98"/>
          <p:cNvSpPr/>
          <p:nvPr/>
        </p:nvSpPr>
        <p:spPr>
          <a:xfrm rot="0">
            <a:off x="7252553" y="6767183"/>
            <a:ext cx="1535113" cy="0"/>
          </a:xfrm>
          <a:prstGeom prst="line">
            <a:avLst/>
          </a:prstGeom>
          <a:ln cap="rnd" w="19050">
            <a:solidFill>
              <a:srgbClr val="000000"/>
            </a:solidFill>
            <a:prstDash val="solid"/>
            <a:headEnd type="none" len="sm" w="sm"/>
            <a:tailEnd type="triangle" len="med" w="lg"/>
          </a:ln>
        </p:spPr>
      </p:sp>
      <p:sp>
        <p:nvSpPr>
          <p:cNvPr name="AutoShape 99" id="99"/>
          <p:cNvSpPr/>
          <p:nvPr/>
        </p:nvSpPr>
        <p:spPr>
          <a:xfrm rot="5400000">
            <a:off x="7312965" y="4517455"/>
            <a:ext cx="1539615" cy="0"/>
          </a:xfrm>
          <a:prstGeom prst="line">
            <a:avLst/>
          </a:prstGeom>
          <a:ln cap="rnd" w="19050">
            <a:solidFill>
              <a:srgbClr val="000000"/>
            </a:solidFill>
            <a:prstDash val="sysDash"/>
            <a:headEnd type="none" len="sm" w="sm"/>
            <a:tailEnd type="none" len="sm" w="sm"/>
          </a:ln>
        </p:spPr>
      </p:sp>
      <p:sp>
        <p:nvSpPr>
          <p:cNvPr name="AutoShape 100" id="100"/>
          <p:cNvSpPr/>
          <p:nvPr/>
        </p:nvSpPr>
        <p:spPr>
          <a:xfrm rot="-5400000">
            <a:off x="9148165" y="6004976"/>
            <a:ext cx="344091" cy="0"/>
          </a:xfrm>
          <a:prstGeom prst="line">
            <a:avLst/>
          </a:prstGeom>
          <a:ln cap="rnd" w="19050">
            <a:solidFill>
              <a:srgbClr val="000000"/>
            </a:solidFill>
            <a:prstDash val="solid"/>
            <a:headEnd type="none" len="sm" w="sm"/>
            <a:tailEnd type="triangle" len="med" w="lg"/>
          </a:ln>
        </p:spPr>
      </p:sp>
      <p:sp>
        <p:nvSpPr>
          <p:cNvPr name="AutoShape 101" id="101"/>
          <p:cNvSpPr/>
          <p:nvPr/>
        </p:nvSpPr>
        <p:spPr>
          <a:xfrm rot="-5400000">
            <a:off x="6253865" y="5749513"/>
            <a:ext cx="924500" cy="0"/>
          </a:xfrm>
          <a:prstGeom prst="line">
            <a:avLst/>
          </a:prstGeom>
          <a:ln cap="rnd" w="19050">
            <a:solidFill>
              <a:srgbClr val="000000"/>
            </a:solidFill>
            <a:prstDash val="solid"/>
            <a:headEnd type="none" len="sm" w="sm"/>
            <a:tailEnd type="none" len="sm" w="sm"/>
          </a:ln>
        </p:spPr>
      </p:sp>
      <p:sp>
        <p:nvSpPr>
          <p:cNvPr name="AutoShape 102" id="102"/>
          <p:cNvSpPr/>
          <p:nvPr/>
        </p:nvSpPr>
        <p:spPr>
          <a:xfrm rot="-5400000">
            <a:off x="4588969" y="5732153"/>
            <a:ext cx="889782" cy="0"/>
          </a:xfrm>
          <a:prstGeom prst="line">
            <a:avLst/>
          </a:prstGeom>
          <a:ln cap="rnd" w="19050">
            <a:solidFill>
              <a:srgbClr val="000000"/>
            </a:solidFill>
            <a:prstDash val="solid"/>
            <a:headEnd type="none" len="sm" w="sm"/>
            <a:tailEnd type="none" len="sm" w="sm"/>
          </a:ln>
        </p:spPr>
      </p:sp>
      <p:sp>
        <p:nvSpPr>
          <p:cNvPr name="AutoShape 103" id="103"/>
          <p:cNvSpPr/>
          <p:nvPr/>
        </p:nvSpPr>
        <p:spPr>
          <a:xfrm rot="2092872">
            <a:off x="6920195" y="7741980"/>
            <a:ext cx="2065086" cy="0"/>
          </a:xfrm>
          <a:prstGeom prst="line">
            <a:avLst/>
          </a:prstGeom>
          <a:ln cap="rnd" w="19050">
            <a:solidFill>
              <a:srgbClr val="000000"/>
            </a:solidFill>
            <a:prstDash val="solid"/>
            <a:headEnd type="none" len="sm" w="sm"/>
            <a:tailEnd type="triangle" len="med" w="lg"/>
          </a:ln>
        </p:spPr>
      </p:sp>
      <p:sp>
        <p:nvSpPr>
          <p:cNvPr name="AutoShape 104" id="104"/>
          <p:cNvSpPr/>
          <p:nvPr/>
        </p:nvSpPr>
        <p:spPr>
          <a:xfrm rot="5400000">
            <a:off x="11147232" y="4971240"/>
            <a:ext cx="2415215" cy="0"/>
          </a:xfrm>
          <a:prstGeom prst="line">
            <a:avLst/>
          </a:prstGeom>
          <a:ln cap="rnd" w="19050">
            <a:solidFill>
              <a:srgbClr val="000000"/>
            </a:solidFill>
            <a:prstDash val="sysDash"/>
            <a:headEnd type="none" len="sm" w="sm"/>
            <a:tailEnd type="triangle" len="med" w="lg"/>
          </a:ln>
        </p:spPr>
      </p:sp>
      <p:sp>
        <p:nvSpPr>
          <p:cNvPr name="AutoShape 105" id="105"/>
          <p:cNvSpPr/>
          <p:nvPr/>
        </p:nvSpPr>
        <p:spPr>
          <a:xfrm rot="8706970">
            <a:off x="9319382" y="4941344"/>
            <a:ext cx="5142412" cy="0"/>
          </a:xfrm>
          <a:prstGeom prst="line">
            <a:avLst/>
          </a:prstGeom>
          <a:ln cap="rnd" w="19050">
            <a:solidFill>
              <a:srgbClr val="000000"/>
            </a:solidFill>
            <a:prstDash val="sysDash"/>
            <a:headEnd type="none" len="sm" w="sm"/>
            <a:tailEnd type="triangle" len="med" w="lg"/>
          </a:ln>
        </p:spPr>
      </p:sp>
      <p:sp>
        <p:nvSpPr>
          <p:cNvPr name="AutoShape 106" id="106"/>
          <p:cNvSpPr/>
          <p:nvPr/>
        </p:nvSpPr>
        <p:spPr>
          <a:xfrm rot="0">
            <a:off x="9874207" y="6785979"/>
            <a:ext cx="1901280" cy="0"/>
          </a:xfrm>
          <a:prstGeom prst="line">
            <a:avLst/>
          </a:prstGeom>
          <a:ln cap="rnd" w="19050">
            <a:solidFill>
              <a:srgbClr val="000000"/>
            </a:solidFill>
            <a:prstDash val="solid"/>
            <a:headEnd type="none" len="sm" w="sm"/>
            <a:tailEnd type="triangle" len="med" w="lg"/>
          </a:ln>
        </p:spPr>
      </p:sp>
      <p:sp>
        <p:nvSpPr>
          <p:cNvPr name="AutoShape 107" id="107"/>
          <p:cNvSpPr/>
          <p:nvPr/>
        </p:nvSpPr>
        <p:spPr>
          <a:xfrm rot="0">
            <a:off x="5033860" y="5296787"/>
            <a:ext cx="3753806" cy="0"/>
          </a:xfrm>
          <a:prstGeom prst="line">
            <a:avLst/>
          </a:prstGeom>
          <a:ln cap="rnd" w="19050">
            <a:solidFill>
              <a:srgbClr val="000000"/>
            </a:solidFill>
            <a:prstDash val="solid"/>
            <a:headEnd type="none" len="sm" w="sm"/>
            <a:tailEnd type="triangle" len="med" w="lg"/>
          </a:ln>
        </p:spPr>
      </p:sp>
      <p:sp>
        <p:nvSpPr>
          <p:cNvPr name="AutoShape 108" id="108"/>
          <p:cNvSpPr/>
          <p:nvPr/>
        </p:nvSpPr>
        <p:spPr>
          <a:xfrm rot="0">
            <a:off x="9884275" y="8547501"/>
            <a:ext cx="1910945" cy="0"/>
          </a:xfrm>
          <a:prstGeom prst="line">
            <a:avLst/>
          </a:prstGeom>
          <a:ln cap="rnd" w="19050">
            <a:solidFill>
              <a:srgbClr val="000000"/>
            </a:solidFill>
            <a:prstDash val="solid"/>
            <a:headEnd type="none" len="sm" w="sm"/>
            <a:tailEnd type="triangle" len="med" w="lg"/>
          </a:ln>
        </p:spPr>
      </p:sp>
      <p:sp>
        <p:nvSpPr>
          <p:cNvPr name="AutoShape 109" id="109"/>
          <p:cNvSpPr/>
          <p:nvPr/>
        </p:nvSpPr>
        <p:spPr>
          <a:xfrm rot="1903964">
            <a:off x="9673528" y="7611001"/>
            <a:ext cx="2396072" cy="0"/>
          </a:xfrm>
          <a:prstGeom prst="line">
            <a:avLst/>
          </a:prstGeom>
          <a:ln cap="rnd" w="19050">
            <a:solidFill>
              <a:srgbClr val="000000"/>
            </a:solidFill>
            <a:prstDash val="solid"/>
            <a:headEnd type="none" len="sm" w="sm"/>
            <a:tailEnd type="triangle" len="med" w="lg"/>
          </a:ln>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028700" y="8217012"/>
            <a:ext cx="16230600" cy="1371600"/>
          </a:xfrm>
          <a:prstGeom prst="rect">
            <a:avLst/>
          </a:prstGeom>
        </p:spPr>
        <p:txBody>
          <a:bodyPr anchor="t" rtlCol="false" tIns="0" lIns="0" bIns="0" rIns="0">
            <a:spAutoFit/>
          </a:bodyPr>
          <a:lstStyle/>
          <a:p>
            <a:pPr>
              <a:lnSpc>
                <a:spcPts val="10800"/>
              </a:lnSpc>
            </a:pPr>
            <a:r>
              <a:rPr lang="en-US" sz="9000">
                <a:solidFill>
                  <a:srgbClr val="094850"/>
                </a:solidFill>
                <a:latin typeface="Hammersmith One"/>
              </a:rPr>
              <a:t>Structural Workflow</a:t>
            </a:r>
          </a:p>
        </p:txBody>
      </p:sp>
      <p:grpSp>
        <p:nvGrpSpPr>
          <p:cNvPr name="Group 3" id="3"/>
          <p:cNvGrpSpPr/>
          <p:nvPr/>
        </p:nvGrpSpPr>
        <p:grpSpPr>
          <a:xfrm rot="0">
            <a:off x="449904" y="5165779"/>
            <a:ext cx="1271448" cy="1271448"/>
            <a:chOff x="0" y="0"/>
            <a:chExt cx="1695265" cy="1695265"/>
          </a:xfrm>
        </p:grpSpPr>
        <p:grpSp>
          <p:nvGrpSpPr>
            <p:cNvPr name="Group 4" id="4"/>
            <p:cNvGrpSpPr/>
            <p:nvPr/>
          </p:nvGrpSpPr>
          <p:grpSpPr>
            <a:xfrm rot="0">
              <a:off x="0" y="0"/>
              <a:ext cx="1695265" cy="169526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6" id="6"/>
            <p:cNvSpPr txBox="true"/>
            <p:nvPr/>
          </p:nvSpPr>
          <p:spPr>
            <a:xfrm rot="0">
              <a:off x="214672" y="391497"/>
              <a:ext cx="1265920" cy="1061212"/>
            </a:xfrm>
            <a:prstGeom prst="rect">
              <a:avLst/>
            </a:prstGeom>
          </p:spPr>
          <p:txBody>
            <a:bodyPr anchor="t" rtlCol="false" tIns="0" lIns="0" bIns="0" rIns="0">
              <a:spAutoFit/>
            </a:bodyPr>
            <a:lstStyle/>
            <a:p>
              <a:pPr algn="ctr">
                <a:lnSpc>
                  <a:spcPts val="6332"/>
                </a:lnSpc>
              </a:pPr>
              <a:r>
                <a:rPr lang="en-US" sz="5277">
                  <a:solidFill>
                    <a:srgbClr val="000000"/>
                  </a:solidFill>
                  <a:latin typeface="Hammersmith One"/>
                </a:rPr>
                <a:t>01</a:t>
              </a:r>
            </a:p>
          </p:txBody>
        </p:sp>
      </p:grpSp>
      <p:grpSp>
        <p:nvGrpSpPr>
          <p:cNvPr name="Group 7" id="7"/>
          <p:cNvGrpSpPr/>
          <p:nvPr/>
        </p:nvGrpSpPr>
        <p:grpSpPr>
          <a:xfrm rot="0">
            <a:off x="5450244" y="5161590"/>
            <a:ext cx="1271448" cy="1279826"/>
            <a:chOff x="0" y="0"/>
            <a:chExt cx="1695265" cy="1706435"/>
          </a:xfrm>
        </p:grpSpPr>
        <p:grpSp>
          <p:nvGrpSpPr>
            <p:cNvPr name="Group 8" id="8"/>
            <p:cNvGrpSpPr/>
            <p:nvPr/>
          </p:nvGrpSpPr>
          <p:grpSpPr>
            <a:xfrm rot="0">
              <a:off x="0" y="0"/>
              <a:ext cx="1695265" cy="1706435"/>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10" id="10"/>
            <p:cNvSpPr txBox="true"/>
            <p:nvPr/>
          </p:nvSpPr>
          <p:spPr>
            <a:xfrm rot="0">
              <a:off x="214672" y="391497"/>
              <a:ext cx="1265920" cy="1072383"/>
            </a:xfrm>
            <a:prstGeom prst="rect">
              <a:avLst/>
            </a:prstGeom>
          </p:spPr>
          <p:txBody>
            <a:bodyPr anchor="t" rtlCol="false" tIns="0" lIns="0" bIns="0" rIns="0">
              <a:spAutoFit/>
            </a:bodyPr>
            <a:lstStyle/>
            <a:p>
              <a:pPr algn="ctr">
                <a:lnSpc>
                  <a:spcPts val="6332"/>
                </a:lnSpc>
              </a:pPr>
              <a:r>
                <a:rPr lang="en-US" sz="5277">
                  <a:solidFill>
                    <a:srgbClr val="000000"/>
                  </a:solidFill>
                  <a:latin typeface="Hammersmith One"/>
                </a:rPr>
                <a:t>03</a:t>
              </a:r>
            </a:p>
          </p:txBody>
        </p:sp>
      </p:grpSp>
      <p:grpSp>
        <p:nvGrpSpPr>
          <p:cNvPr name="Group 11" id="11"/>
          <p:cNvGrpSpPr/>
          <p:nvPr/>
        </p:nvGrpSpPr>
        <p:grpSpPr>
          <a:xfrm rot="0">
            <a:off x="7950414" y="5161590"/>
            <a:ext cx="1271448" cy="1279826"/>
            <a:chOff x="0" y="0"/>
            <a:chExt cx="1695265" cy="1706435"/>
          </a:xfrm>
        </p:grpSpPr>
        <p:grpSp>
          <p:nvGrpSpPr>
            <p:cNvPr name="Group 12" id="12"/>
            <p:cNvGrpSpPr/>
            <p:nvPr/>
          </p:nvGrpSpPr>
          <p:grpSpPr>
            <a:xfrm rot="0">
              <a:off x="0" y="0"/>
              <a:ext cx="1695265" cy="170643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14" id="14"/>
            <p:cNvSpPr txBox="true"/>
            <p:nvPr/>
          </p:nvSpPr>
          <p:spPr>
            <a:xfrm rot="0">
              <a:off x="214672" y="391497"/>
              <a:ext cx="1265920" cy="1072383"/>
            </a:xfrm>
            <a:prstGeom prst="rect">
              <a:avLst/>
            </a:prstGeom>
          </p:spPr>
          <p:txBody>
            <a:bodyPr anchor="t" rtlCol="false" tIns="0" lIns="0" bIns="0" rIns="0">
              <a:spAutoFit/>
            </a:bodyPr>
            <a:lstStyle/>
            <a:p>
              <a:pPr algn="ctr">
                <a:lnSpc>
                  <a:spcPts val="6332"/>
                </a:lnSpc>
              </a:pPr>
              <a:r>
                <a:rPr lang="en-US" sz="5277">
                  <a:solidFill>
                    <a:srgbClr val="000000"/>
                  </a:solidFill>
                  <a:latin typeface="Hammersmith One"/>
                </a:rPr>
                <a:t>04</a:t>
              </a:r>
            </a:p>
          </p:txBody>
        </p:sp>
      </p:grpSp>
      <p:grpSp>
        <p:nvGrpSpPr>
          <p:cNvPr name="Group 15" id="15"/>
          <p:cNvGrpSpPr/>
          <p:nvPr/>
        </p:nvGrpSpPr>
        <p:grpSpPr>
          <a:xfrm rot="0">
            <a:off x="10450584" y="5161590"/>
            <a:ext cx="1271448" cy="1279826"/>
            <a:chOff x="0" y="0"/>
            <a:chExt cx="1695265" cy="1706435"/>
          </a:xfrm>
        </p:grpSpPr>
        <p:grpSp>
          <p:nvGrpSpPr>
            <p:cNvPr name="Group 16" id="16"/>
            <p:cNvGrpSpPr/>
            <p:nvPr/>
          </p:nvGrpSpPr>
          <p:grpSpPr>
            <a:xfrm rot="0">
              <a:off x="0" y="0"/>
              <a:ext cx="1695265" cy="1706435"/>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18" id="18"/>
            <p:cNvSpPr txBox="true"/>
            <p:nvPr/>
          </p:nvSpPr>
          <p:spPr>
            <a:xfrm rot="0">
              <a:off x="214672" y="391497"/>
              <a:ext cx="1265920" cy="1072383"/>
            </a:xfrm>
            <a:prstGeom prst="rect">
              <a:avLst/>
            </a:prstGeom>
          </p:spPr>
          <p:txBody>
            <a:bodyPr anchor="t" rtlCol="false" tIns="0" lIns="0" bIns="0" rIns="0">
              <a:spAutoFit/>
            </a:bodyPr>
            <a:lstStyle/>
            <a:p>
              <a:pPr algn="ctr">
                <a:lnSpc>
                  <a:spcPts val="6332"/>
                </a:lnSpc>
              </a:pPr>
              <a:r>
                <a:rPr lang="en-US" sz="5277">
                  <a:solidFill>
                    <a:srgbClr val="000000"/>
                  </a:solidFill>
                  <a:latin typeface="Hammersmith One"/>
                </a:rPr>
                <a:t>05</a:t>
              </a:r>
            </a:p>
          </p:txBody>
        </p:sp>
      </p:grpSp>
      <p:grpSp>
        <p:nvGrpSpPr>
          <p:cNvPr name="Group 19" id="19"/>
          <p:cNvGrpSpPr/>
          <p:nvPr/>
        </p:nvGrpSpPr>
        <p:grpSpPr>
          <a:xfrm rot="0">
            <a:off x="12950754" y="5161590"/>
            <a:ext cx="1271448" cy="1279826"/>
            <a:chOff x="0" y="0"/>
            <a:chExt cx="1695265" cy="1706435"/>
          </a:xfrm>
        </p:grpSpPr>
        <p:grpSp>
          <p:nvGrpSpPr>
            <p:cNvPr name="Group 20" id="20"/>
            <p:cNvGrpSpPr/>
            <p:nvPr/>
          </p:nvGrpSpPr>
          <p:grpSpPr>
            <a:xfrm rot="0">
              <a:off x="0" y="0"/>
              <a:ext cx="1695265" cy="1706435"/>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22" id="22"/>
            <p:cNvSpPr txBox="true"/>
            <p:nvPr/>
          </p:nvSpPr>
          <p:spPr>
            <a:xfrm rot="0">
              <a:off x="214672" y="391497"/>
              <a:ext cx="1265920" cy="1072383"/>
            </a:xfrm>
            <a:prstGeom prst="rect">
              <a:avLst/>
            </a:prstGeom>
          </p:spPr>
          <p:txBody>
            <a:bodyPr anchor="t" rtlCol="false" tIns="0" lIns="0" bIns="0" rIns="0">
              <a:spAutoFit/>
            </a:bodyPr>
            <a:lstStyle/>
            <a:p>
              <a:pPr algn="ctr">
                <a:lnSpc>
                  <a:spcPts val="6332"/>
                </a:lnSpc>
              </a:pPr>
              <a:r>
                <a:rPr lang="en-US" sz="5277">
                  <a:solidFill>
                    <a:srgbClr val="000000"/>
                  </a:solidFill>
                  <a:latin typeface="Hammersmith One"/>
                </a:rPr>
                <a:t>06</a:t>
              </a:r>
            </a:p>
          </p:txBody>
        </p:sp>
      </p:grpSp>
      <p:grpSp>
        <p:nvGrpSpPr>
          <p:cNvPr name="Group 23" id="23"/>
          <p:cNvGrpSpPr/>
          <p:nvPr/>
        </p:nvGrpSpPr>
        <p:grpSpPr>
          <a:xfrm rot="0">
            <a:off x="15450924" y="5161590"/>
            <a:ext cx="1271448" cy="1279826"/>
            <a:chOff x="0" y="0"/>
            <a:chExt cx="1695265" cy="1706435"/>
          </a:xfrm>
        </p:grpSpPr>
        <p:grpSp>
          <p:nvGrpSpPr>
            <p:cNvPr name="Group 24" id="24"/>
            <p:cNvGrpSpPr/>
            <p:nvPr/>
          </p:nvGrpSpPr>
          <p:grpSpPr>
            <a:xfrm rot="0">
              <a:off x="0" y="0"/>
              <a:ext cx="1695265" cy="1706435"/>
              <a:chOff x="0" y="0"/>
              <a:chExt cx="6350000" cy="6350000"/>
            </a:xfrm>
          </p:grpSpPr>
          <p:sp>
            <p:nvSpPr>
              <p:cNvPr name="Freeform 25" id="2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26" id="26"/>
            <p:cNvSpPr txBox="true"/>
            <p:nvPr/>
          </p:nvSpPr>
          <p:spPr>
            <a:xfrm rot="0">
              <a:off x="214672" y="391497"/>
              <a:ext cx="1265920" cy="1072383"/>
            </a:xfrm>
            <a:prstGeom prst="rect">
              <a:avLst/>
            </a:prstGeom>
          </p:spPr>
          <p:txBody>
            <a:bodyPr anchor="t" rtlCol="false" tIns="0" lIns="0" bIns="0" rIns="0">
              <a:spAutoFit/>
            </a:bodyPr>
            <a:lstStyle/>
            <a:p>
              <a:pPr algn="ctr">
                <a:lnSpc>
                  <a:spcPts val="6332"/>
                </a:lnSpc>
              </a:pPr>
              <a:r>
                <a:rPr lang="en-US" sz="5277">
                  <a:solidFill>
                    <a:srgbClr val="000000"/>
                  </a:solidFill>
                  <a:latin typeface="Hammersmith One"/>
                </a:rPr>
                <a:t>07</a:t>
              </a:r>
            </a:p>
          </p:txBody>
        </p:sp>
      </p:grpSp>
      <p:sp>
        <p:nvSpPr>
          <p:cNvPr name="TextBox 27" id="27"/>
          <p:cNvSpPr txBox="true"/>
          <p:nvPr/>
        </p:nvSpPr>
        <p:spPr>
          <a:xfrm rot="-3991952">
            <a:off x="464337" y="3600008"/>
            <a:ext cx="2119828" cy="848970"/>
          </a:xfrm>
          <a:prstGeom prst="rect">
            <a:avLst/>
          </a:prstGeom>
        </p:spPr>
        <p:txBody>
          <a:bodyPr anchor="t" rtlCol="false" tIns="0" lIns="0" bIns="0" rIns="0">
            <a:spAutoFit/>
          </a:bodyPr>
          <a:lstStyle/>
          <a:p>
            <a:pPr>
              <a:lnSpc>
                <a:spcPts val="3377"/>
              </a:lnSpc>
            </a:pPr>
            <a:r>
              <a:rPr lang="en-US" sz="2814">
                <a:solidFill>
                  <a:srgbClr val="094850"/>
                </a:solidFill>
                <a:latin typeface="Inter Bold"/>
              </a:rPr>
              <a:t>Conform T1w Images</a:t>
            </a:r>
          </a:p>
        </p:txBody>
      </p:sp>
      <p:sp>
        <p:nvSpPr>
          <p:cNvPr name="TextBox 28" id="28"/>
          <p:cNvSpPr txBox="true"/>
          <p:nvPr/>
        </p:nvSpPr>
        <p:spPr>
          <a:xfrm rot="-4013188">
            <a:off x="5326222" y="3287017"/>
            <a:ext cx="2790941" cy="848970"/>
          </a:xfrm>
          <a:prstGeom prst="rect">
            <a:avLst/>
          </a:prstGeom>
        </p:spPr>
        <p:txBody>
          <a:bodyPr anchor="t" rtlCol="false" tIns="0" lIns="0" bIns="0" rIns="0">
            <a:spAutoFit/>
          </a:bodyPr>
          <a:lstStyle/>
          <a:p>
            <a:pPr>
              <a:lnSpc>
                <a:spcPts val="3377"/>
              </a:lnSpc>
            </a:pPr>
            <a:r>
              <a:rPr lang="en-US" sz="2814">
                <a:solidFill>
                  <a:srgbClr val="094850"/>
                </a:solidFill>
                <a:latin typeface="Inter Bold"/>
              </a:rPr>
              <a:t>Brain Extraction</a:t>
            </a:r>
          </a:p>
        </p:txBody>
      </p:sp>
      <p:sp>
        <p:nvSpPr>
          <p:cNvPr name="TextBox 29" id="29"/>
          <p:cNvSpPr txBox="true"/>
          <p:nvPr/>
        </p:nvSpPr>
        <p:spPr>
          <a:xfrm rot="-4042808">
            <a:off x="10195673" y="3481493"/>
            <a:ext cx="2790941" cy="424485"/>
          </a:xfrm>
          <a:prstGeom prst="rect">
            <a:avLst/>
          </a:prstGeom>
        </p:spPr>
        <p:txBody>
          <a:bodyPr anchor="t" rtlCol="false" tIns="0" lIns="0" bIns="0" rIns="0">
            <a:spAutoFit/>
          </a:bodyPr>
          <a:lstStyle/>
          <a:p>
            <a:pPr>
              <a:lnSpc>
                <a:spcPts val="3377"/>
              </a:lnSpc>
            </a:pPr>
            <a:r>
              <a:rPr lang="en-US" sz="2814">
                <a:solidFill>
                  <a:srgbClr val="094850"/>
                </a:solidFill>
                <a:latin typeface="Inter Bold"/>
              </a:rPr>
              <a:t>Normalization</a:t>
            </a:r>
          </a:p>
        </p:txBody>
      </p:sp>
      <p:sp>
        <p:nvSpPr>
          <p:cNvPr name="TextBox 30" id="30"/>
          <p:cNvSpPr txBox="true"/>
          <p:nvPr/>
        </p:nvSpPr>
        <p:spPr>
          <a:xfrm rot="-4043431">
            <a:off x="13010990" y="3289878"/>
            <a:ext cx="2790941" cy="848970"/>
          </a:xfrm>
          <a:prstGeom prst="rect">
            <a:avLst/>
          </a:prstGeom>
        </p:spPr>
        <p:txBody>
          <a:bodyPr anchor="t" rtlCol="false" tIns="0" lIns="0" bIns="0" rIns="0">
            <a:spAutoFit/>
          </a:bodyPr>
          <a:lstStyle/>
          <a:p>
            <a:pPr>
              <a:lnSpc>
                <a:spcPts val="3377"/>
              </a:lnSpc>
            </a:pPr>
            <a:r>
              <a:rPr lang="en-US" sz="2814">
                <a:solidFill>
                  <a:srgbClr val="094850"/>
                </a:solidFill>
                <a:latin typeface="Inter Bold"/>
              </a:rPr>
              <a:t>Surface Preprocessing</a:t>
            </a:r>
          </a:p>
        </p:txBody>
      </p:sp>
      <p:sp>
        <p:nvSpPr>
          <p:cNvPr name="TextBox 31" id="31"/>
          <p:cNvSpPr txBox="true"/>
          <p:nvPr/>
        </p:nvSpPr>
        <p:spPr>
          <a:xfrm rot="-4006193">
            <a:off x="7644460" y="3269251"/>
            <a:ext cx="2790941" cy="848970"/>
          </a:xfrm>
          <a:prstGeom prst="rect">
            <a:avLst/>
          </a:prstGeom>
        </p:spPr>
        <p:txBody>
          <a:bodyPr anchor="t" rtlCol="false" tIns="0" lIns="0" bIns="0" rIns="0">
            <a:spAutoFit/>
          </a:bodyPr>
          <a:lstStyle/>
          <a:p>
            <a:pPr>
              <a:lnSpc>
                <a:spcPts val="3377"/>
              </a:lnSpc>
            </a:pPr>
            <a:r>
              <a:rPr lang="en-US" sz="2814">
                <a:solidFill>
                  <a:srgbClr val="094850"/>
                </a:solidFill>
                <a:latin typeface="Inter Bold"/>
              </a:rPr>
              <a:t>Tissue Segmentation</a:t>
            </a:r>
          </a:p>
        </p:txBody>
      </p:sp>
      <p:sp>
        <p:nvSpPr>
          <p:cNvPr name="TextBox 32" id="32"/>
          <p:cNvSpPr txBox="true"/>
          <p:nvPr/>
        </p:nvSpPr>
        <p:spPr>
          <a:xfrm rot="-4014313">
            <a:off x="15754298" y="3531114"/>
            <a:ext cx="2790941" cy="848970"/>
          </a:xfrm>
          <a:prstGeom prst="rect">
            <a:avLst/>
          </a:prstGeom>
        </p:spPr>
        <p:txBody>
          <a:bodyPr anchor="t" rtlCol="false" tIns="0" lIns="0" bIns="0" rIns="0">
            <a:spAutoFit/>
          </a:bodyPr>
          <a:lstStyle/>
          <a:p>
            <a:pPr>
              <a:lnSpc>
                <a:spcPts val="3377"/>
              </a:lnSpc>
            </a:pPr>
            <a:r>
              <a:rPr lang="en-US" sz="2814">
                <a:solidFill>
                  <a:srgbClr val="094850"/>
                </a:solidFill>
                <a:latin typeface="Inter Bold"/>
              </a:rPr>
              <a:t>Refine Brain Mask</a:t>
            </a:r>
          </a:p>
        </p:txBody>
      </p:sp>
      <p:sp>
        <p:nvSpPr>
          <p:cNvPr name="AutoShape 33" id="33"/>
          <p:cNvSpPr/>
          <p:nvPr/>
        </p:nvSpPr>
        <p:spPr>
          <a:xfrm rot="-2019371">
            <a:off x="12609294" y="6488427"/>
            <a:ext cx="592772" cy="0"/>
          </a:xfrm>
          <a:prstGeom prst="line">
            <a:avLst/>
          </a:prstGeom>
          <a:ln cap="flat" w="19050">
            <a:solidFill>
              <a:srgbClr val="000000"/>
            </a:solidFill>
            <a:prstDash val="solid"/>
            <a:headEnd type="none" len="sm" w="sm"/>
            <a:tailEnd type="triangle" len="med" w="lg"/>
          </a:ln>
        </p:spPr>
      </p:sp>
      <p:sp>
        <p:nvSpPr>
          <p:cNvPr name="AutoShape 34" id="34"/>
          <p:cNvSpPr/>
          <p:nvPr/>
        </p:nvSpPr>
        <p:spPr>
          <a:xfrm rot="0">
            <a:off x="6063627" y="6657359"/>
            <a:ext cx="6598885" cy="0"/>
          </a:xfrm>
          <a:prstGeom prst="line">
            <a:avLst/>
          </a:prstGeom>
          <a:ln cap="flat" w="19050">
            <a:solidFill>
              <a:srgbClr val="000000"/>
            </a:solidFill>
            <a:prstDash val="solid"/>
            <a:headEnd type="none" len="sm" w="sm"/>
            <a:tailEnd type="none" len="sm" w="sm"/>
          </a:ln>
        </p:spPr>
      </p:sp>
      <p:grpSp>
        <p:nvGrpSpPr>
          <p:cNvPr name="Group 35" id="35"/>
          <p:cNvGrpSpPr/>
          <p:nvPr/>
        </p:nvGrpSpPr>
        <p:grpSpPr>
          <a:xfrm rot="0">
            <a:off x="2950074" y="5165779"/>
            <a:ext cx="1271448" cy="1271448"/>
            <a:chOff x="0" y="0"/>
            <a:chExt cx="1695265" cy="1695265"/>
          </a:xfrm>
        </p:grpSpPr>
        <p:grpSp>
          <p:nvGrpSpPr>
            <p:cNvPr name="Group 36" id="36"/>
            <p:cNvGrpSpPr/>
            <p:nvPr/>
          </p:nvGrpSpPr>
          <p:grpSpPr>
            <a:xfrm rot="0">
              <a:off x="0" y="0"/>
              <a:ext cx="1695265" cy="1695265"/>
              <a:chOff x="0" y="0"/>
              <a:chExt cx="6350000" cy="6350000"/>
            </a:xfrm>
          </p:grpSpPr>
          <p:sp>
            <p:nvSpPr>
              <p:cNvPr name="Freeform 37" id="3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38" id="38"/>
            <p:cNvSpPr txBox="true"/>
            <p:nvPr/>
          </p:nvSpPr>
          <p:spPr>
            <a:xfrm rot="0">
              <a:off x="214672" y="391497"/>
              <a:ext cx="1265920" cy="1061212"/>
            </a:xfrm>
            <a:prstGeom prst="rect">
              <a:avLst/>
            </a:prstGeom>
          </p:spPr>
          <p:txBody>
            <a:bodyPr anchor="t" rtlCol="false" tIns="0" lIns="0" bIns="0" rIns="0">
              <a:spAutoFit/>
            </a:bodyPr>
            <a:lstStyle/>
            <a:p>
              <a:pPr algn="ctr">
                <a:lnSpc>
                  <a:spcPts val="6332"/>
                </a:lnSpc>
              </a:pPr>
              <a:r>
                <a:rPr lang="en-US" sz="5277">
                  <a:solidFill>
                    <a:srgbClr val="000000"/>
                  </a:solidFill>
                  <a:latin typeface="Hammersmith One"/>
                </a:rPr>
                <a:t>02</a:t>
              </a:r>
            </a:p>
          </p:txBody>
        </p:sp>
      </p:grpSp>
      <p:sp>
        <p:nvSpPr>
          <p:cNvPr name="TextBox 39" id="39"/>
          <p:cNvSpPr txBox="true"/>
          <p:nvPr/>
        </p:nvSpPr>
        <p:spPr>
          <a:xfrm rot="-3991952">
            <a:off x="2964507" y="3577729"/>
            <a:ext cx="2119828" cy="848970"/>
          </a:xfrm>
          <a:prstGeom prst="rect">
            <a:avLst/>
          </a:prstGeom>
        </p:spPr>
        <p:txBody>
          <a:bodyPr anchor="t" rtlCol="false" tIns="0" lIns="0" bIns="0" rIns="0">
            <a:spAutoFit/>
          </a:bodyPr>
          <a:lstStyle/>
          <a:p>
            <a:pPr>
              <a:lnSpc>
                <a:spcPts val="3377"/>
              </a:lnSpc>
            </a:pPr>
            <a:r>
              <a:rPr lang="en-US" sz="2814">
                <a:solidFill>
                  <a:srgbClr val="094850"/>
                </a:solidFill>
                <a:latin typeface="Inter Bold"/>
              </a:rPr>
              <a:t>Bias Field Correction</a:t>
            </a:r>
          </a:p>
        </p:txBody>
      </p:sp>
      <p:sp>
        <p:nvSpPr>
          <p:cNvPr name="AutoShape 40" id="40"/>
          <p:cNvSpPr/>
          <p:nvPr/>
        </p:nvSpPr>
        <p:spPr>
          <a:xfrm rot="0">
            <a:off x="1721352" y="5779162"/>
            <a:ext cx="1228722" cy="0"/>
          </a:xfrm>
          <a:prstGeom prst="line">
            <a:avLst/>
          </a:prstGeom>
          <a:ln cap="rnd" w="19050">
            <a:solidFill>
              <a:srgbClr val="000000"/>
            </a:solidFill>
            <a:prstDash val="solid"/>
            <a:headEnd type="none" len="sm" w="sm"/>
            <a:tailEnd type="triangle" len="med" w="lg"/>
          </a:ln>
        </p:spPr>
      </p:sp>
      <p:sp>
        <p:nvSpPr>
          <p:cNvPr name="AutoShape 41" id="41"/>
          <p:cNvSpPr/>
          <p:nvPr/>
        </p:nvSpPr>
        <p:spPr>
          <a:xfrm rot="0">
            <a:off x="4221522" y="5801503"/>
            <a:ext cx="1228722" cy="0"/>
          </a:xfrm>
          <a:prstGeom prst="line">
            <a:avLst/>
          </a:prstGeom>
          <a:ln cap="rnd" w="19050">
            <a:solidFill>
              <a:srgbClr val="000000"/>
            </a:solidFill>
            <a:prstDash val="solid"/>
            <a:headEnd type="none" len="sm" w="sm"/>
            <a:tailEnd type="triangle" len="med" w="lg"/>
          </a:ln>
        </p:spPr>
      </p:sp>
      <p:sp>
        <p:nvSpPr>
          <p:cNvPr name="AutoShape 42" id="42"/>
          <p:cNvSpPr/>
          <p:nvPr/>
        </p:nvSpPr>
        <p:spPr>
          <a:xfrm rot="0">
            <a:off x="6721692" y="5801503"/>
            <a:ext cx="1228722" cy="0"/>
          </a:xfrm>
          <a:prstGeom prst="line">
            <a:avLst/>
          </a:prstGeom>
          <a:ln cap="rnd" w="19050">
            <a:solidFill>
              <a:srgbClr val="000000"/>
            </a:solidFill>
            <a:prstDash val="solid"/>
            <a:headEnd type="none" len="sm" w="sm"/>
            <a:tailEnd type="triangle" len="med" w="lg"/>
          </a:ln>
        </p:spPr>
      </p:sp>
      <p:sp>
        <p:nvSpPr>
          <p:cNvPr name="AutoShape 43" id="43"/>
          <p:cNvSpPr/>
          <p:nvPr/>
        </p:nvSpPr>
        <p:spPr>
          <a:xfrm rot="0">
            <a:off x="9221862" y="5756820"/>
            <a:ext cx="1201784" cy="0"/>
          </a:xfrm>
          <a:prstGeom prst="line">
            <a:avLst/>
          </a:prstGeom>
          <a:ln cap="rnd" w="19050">
            <a:solidFill>
              <a:srgbClr val="000000"/>
            </a:solidFill>
            <a:prstDash val="solid"/>
            <a:headEnd type="none" len="sm" w="sm"/>
            <a:tailEnd type="triangle" len="med" w="lg"/>
          </a:ln>
        </p:spPr>
      </p:sp>
      <p:sp>
        <p:nvSpPr>
          <p:cNvPr name="AutoShape 44" id="44"/>
          <p:cNvSpPr/>
          <p:nvPr/>
        </p:nvSpPr>
        <p:spPr>
          <a:xfrm rot="-5400000">
            <a:off x="5968004" y="6550565"/>
            <a:ext cx="213587" cy="0"/>
          </a:xfrm>
          <a:prstGeom prst="line">
            <a:avLst/>
          </a:prstGeom>
          <a:ln cap="flat" w="19050">
            <a:solidFill>
              <a:srgbClr val="000000"/>
            </a:solidFill>
            <a:prstDash val="solid"/>
            <a:headEnd type="none" len="sm" w="sm"/>
            <a:tailEnd type="none" len="sm" w="sm"/>
          </a:ln>
        </p:spPr>
      </p:sp>
      <p:sp>
        <p:nvSpPr>
          <p:cNvPr name="AutoShape 45" id="45"/>
          <p:cNvSpPr/>
          <p:nvPr/>
        </p:nvSpPr>
        <p:spPr>
          <a:xfrm rot="0">
            <a:off x="14222202" y="5779162"/>
            <a:ext cx="1201784" cy="0"/>
          </a:xfrm>
          <a:prstGeom prst="line">
            <a:avLst/>
          </a:prstGeom>
          <a:ln cap="rnd" w="19050">
            <a:solidFill>
              <a:srgbClr val="000000"/>
            </a:solidFill>
            <a:prstDash val="solid"/>
            <a:headEnd type="none" len="sm" w="sm"/>
            <a:tailEnd type="triangle" len="med" w="lg"/>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01</a:t>
              </a:r>
            </a:p>
          </p:txBody>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195601" y="2004229"/>
            <a:ext cx="3230795" cy="2602259"/>
          </a:xfrm>
          <a:prstGeom prst="rect">
            <a:avLst/>
          </a:prstGeom>
        </p:spPr>
      </p:pic>
      <p:grpSp>
        <p:nvGrpSpPr>
          <p:cNvPr name="Group 8" id="8"/>
          <p:cNvGrpSpPr/>
          <p:nvPr/>
        </p:nvGrpSpPr>
        <p:grpSpPr>
          <a:xfrm rot="0">
            <a:off x="1321303" y="1168881"/>
            <a:ext cx="5696456" cy="4553317"/>
            <a:chOff x="0" y="0"/>
            <a:chExt cx="7595275" cy="6071089"/>
          </a:xfrm>
        </p:grpSpPr>
        <p:sp>
          <p:nvSpPr>
            <p:cNvPr name="TextBox 9" id="9"/>
            <p:cNvSpPr txBox="true"/>
            <p:nvPr/>
          </p:nvSpPr>
          <p:spPr>
            <a:xfrm rot="0">
              <a:off x="0" y="-9525"/>
              <a:ext cx="7595275" cy="5153025"/>
            </a:xfrm>
            <a:prstGeom prst="rect">
              <a:avLst/>
            </a:prstGeom>
          </p:spPr>
          <p:txBody>
            <a:bodyPr anchor="t" rtlCol="false" tIns="0" lIns="0" bIns="0" rIns="0">
              <a:spAutoFit/>
            </a:bodyPr>
            <a:lstStyle/>
            <a:p>
              <a:pPr>
                <a:lnSpc>
                  <a:spcPts val="10200"/>
                </a:lnSpc>
              </a:pPr>
              <a:r>
                <a:rPr lang="en-US" sz="8500">
                  <a:solidFill>
                    <a:srgbClr val="094850"/>
                  </a:solidFill>
                  <a:latin typeface="Hammersmith One"/>
                </a:rPr>
                <a:t>Conform T1w Images</a:t>
              </a:r>
            </a:p>
          </p:txBody>
        </p:sp>
        <p:sp>
          <p:nvSpPr>
            <p:cNvPr name="TextBox 10" id="10"/>
            <p:cNvSpPr txBox="true"/>
            <p:nvPr/>
          </p:nvSpPr>
          <p:spPr>
            <a:xfrm rot="0">
              <a:off x="0" y="5330256"/>
              <a:ext cx="7595275" cy="740833"/>
            </a:xfrm>
            <a:prstGeom prst="rect">
              <a:avLst/>
            </a:prstGeom>
          </p:spPr>
          <p:txBody>
            <a:bodyPr anchor="t" rtlCol="false" tIns="0" lIns="0" bIns="0" rIns="0">
              <a:spAutoFit/>
            </a:bodyPr>
            <a:lstStyle/>
            <a:p>
              <a:pPr>
                <a:lnSpc>
                  <a:spcPts val="4550"/>
                </a:lnSpc>
              </a:pPr>
            </a:p>
          </p:txBody>
        </p:sp>
      </p:grpSp>
      <p:grpSp>
        <p:nvGrpSpPr>
          <p:cNvPr name="Group 11" id="11"/>
          <p:cNvGrpSpPr/>
          <p:nvPr/>
        </p:nvGrpSpPr>
        <p:grpSpPr>
          <a:xfrm rot="0">
            <a:off x="1321303" y="5786543"/>
            <a:ext cx="6187295" cy="3471757"/>
            <a:chOff x="0" y="0"/>
            <a:chExt cx="8249727" cy="4629009"/>
          </a:xfrm>
        </p:grpSpPr>
        <p:sp>
          <p:nvSpPr>
            <p:cNvPr name="TextBox 12" id="12"/>
            <p:cNvSpPr txBox="true"/>
            <p:nvPr/>
          </p:nvSpPr>
          <p:spPr>
            <a:xfrm rot="0">
              <a:off x="0" y="1892794"/>
              <a:ext cx="8249727" cy="27362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Uses </a:t>
              </a:r>
              <a:r>
                <a:rPr lang="en-US" sz="2100">
                  <a:solidFill>
                    <a:srgbClr val="000000"/>
                  </a:solidFill>
                  <a:latin typeface="Inter Italics"/>
                </a:rPr>
                <a:t>mri_robust_template</a:t>
              </a:r>
              <a:r>
                <a:rPr lang="en-US" sz="2100">
                  <a:solidFill>
                    <a:srgbClr val="000000"/>
                  </a:solidFill>
                  <a:latin typeface="Inter"/>
                </a:rPr>
                <a:t> from FreeSurfer</a:t>
              </a:r>
            </a:p>
            <a:p>
              <a:pPr marL="453390" indent="-226695" lvl="1">
                <a:lnSpc>
                  <a:spcPts val="2730"/>
                </a:lnSpc>
                <a:buFont typeface="Arial"/>
                <a:buChar char="•"/>
              </a:pPr>
              <a:r>
                <a:rPr lang="en-US" sz="2100">
                  <a:solidFill>
                    <a:srgbClr val="000000"/>
                  </a:solidFill>
                  <a:latin typeface="Inter"/>
                </a:rPr>
                <a:t>Can be helpful (i.e. more evenly distributing the transforms needed to normalize baseline and follow-up) </a:t>
              </a:r>
            </a:p>
            <a:p>
              <a:pPr marL="453390" indent="-226695" lvl="1">
                <a:lnSpc>
                  <a:spcPts val="2730"/>
                </a:lnSpc>
                <a:buFont typeface="Arial"/>
                <a:buChar char="•"/>
              </a:pPr>
              <a:r>
                <a:rPr lang="en-US" sz="2100">
                  <a:solidFill>
                    <a:srgbClr val="000000"/>
                  </a:solidFill>
                  <a:latin typeface="Inter"/>
                </a:rPr>
                <a:t>Unbiased (all images averaged) or aligned to first image</a:t>
              </a:r>
            </a:p>
          </p:txBody>
        </p:sp>
        <p:sp>
          <p:nvSpPr>
            <p:cNvPr name="TextBox 13" id="13"/>
            <p:cNvSpPr txBox="true"/>
            <p:nvPr/>
          </p:nvSpPr>
          <p:spPr>
            <a:xfrm rot="0">
              <a:off x="0" y="-28575"/>
              <a:ext cx="8249727" cy="15500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Optional step to create a within-subject template for longitudinal studies in which  you don't expect structural changes</a:t>
              </a:r>
            </a:p>
          </p:txBody>
        </p:sp>
      </p:grpSp>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377576" y="2004229"/>
            <a:ext cx="3230795" cy="2602259"/>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466827" y="5582017"/>
            <a:ext cx="3230795" cy="2602259"/>
          </a:xfrm>
          <a:prstGeom prst="rect">
            <a:avLst/>
          </a:prstGeom>
        </p:spPr>
      </p:pic>
      <p:sp>
        <p:nvSpPr>
          <p:cNvPr name="TextBox 16" id="16"/>
          <p:cNvSpPr txBox="true"/>
          <p:nvPr/>
        </p:nvSpPr>
        <p:spPr>
          <a:xfrm rot="0">
            <a:off x="10880319" y="1299985"/>
            <a:ext cx="1586508" cy="523875"/>
          </a:xfrm>
          <a:prstGeom prst="rect">
            <a:avLst/>
          </a:prstGeom>
        </p:spPr>
        <p:txBody>
          <a:bodyPr anchor="t" rtlCol="false" tIns="0" lIns="0" bIns="0" rIns="0">
            <a:spAutoFit/>
          </a:bodyPr>
          <a:lstStyle/>
          <a:p>
            <a:pPr algn="ctr">
              <a:lnSpc>
                <a:spcPts val="4200"/>
              </a:lnSpc>
            </a:pPr>
            <a:r>
              <a:rPr lang="en-US" sz="3000">
                <a:solidFill>
                  <a:srgbClr val="094850"/>
                </a:solidFill>
                <a:latin typeface="Inter Bold"/>
              </a:rPr>
              <a:t>Baseline</a:t>
            </a:r>
          </a:p>
        </p:txBody>
      </p:sp>
      <p:sp>
        <p:nvSpPr>
          <p:cNvPr name="TextBox 17" id="17"/>
          <p:cNvSpPr txBox="true"/>
          <p:nvPr/>
        </p:nvSpPr>
        <p:spPr>
          <a:xfrm rot="0">
            <a:off x="15205243" y="1299985"/>
            <a:ext cx="1919139" cy="523875"/>
          </a:xfrm>
          <a:prstGeom prst="rect">
            <a:avLst/>
          </a:prstGeom>
        </p:spPr>
        <p:txBody>
          <a:bodyPr anchor="t" rtlCol="false" tIns="0" lIns="0" bIns="0" rIns="0">
            <a:spAutoFit/>
          </a:bodyPr>
          <a:lstStyle/>
          <a:p>
            <a:pPr algn="ctr">
              <a:lnSpc>
                <a:spcPts val="4200"/>
              </a:lnSpc>
            </a:pPr>
            <a:r>
              <a:rPr lang="en-US" sz="3000">
                <a:solidFill>
                  <a:srgbClr val="094850"/>
                </a:solidFill>
                <a:latin typeface="Inter Bold"/>
              </a:rPr>
              <a:t>Follow-Up</a:t>
            </a:r>
          </a:p>
        </p:txBody>
      </p:sp>
      <p:sp>
        <p:nvSpPr>
          <p:cNvPr name="TextBox 18" id="18"/>
          <p:cNvSpPr txBox="true"/>
          <p:nvPr/>
        </p:nvSpPr>
        <p:spPr>
          <a:xfrm rot="0">
            <a:off x="11672159" y="7889001"/>
            <a:ext cx="1589336" cy="523875"/>
          </a:xfrm>
          <a:prstGeom prst="rect">
            <a:avLst/>
          </a:prstGeom>
        </p:spPr>
        <p:txBody>
          <a:bodyPr anchor="t" rtlCol="false" tIns="0" lIns="0" bIns="0" rIns="0">
            <a:spAutoFit/>
          </a:bodyPr>
          <a:lstStyle/>
          <a:p>
            <a:pPr algn="ctr">
              <a:lnSpc>
                <a:spcPts val="4200"/>
              </a:lnSpc>
            </a:pPr>
            <a:r>
              <a:rPr lang="en-US" sz="3000">
                <a:solidFill>
                  <a:srgbClr val="094850"/>
                </a:solidFill>
                <a:latin typeface="Inter Bold"/>
              </a:rPr>
              <a:t>Average</a:t>
            </a:r>
          </a:p>
        </p:txBody>
      </p:sp>
      <p:sp>
        <p:nvSpPr>
          <p:cNvPr name="AutoShape 19" id="19"/>
          <p:cNvSpPr/>
          <p:nvPr/>
        </p:nvSpPr>
        <p:spPr>
          <a:xfrm rot="3786528">
            <a:off x="12064280" y="5152249"/>
            <a:ext cx="1247082" cy="0"/>
          </a:xfrm>
          <a:prstGeom prst="line">
            <a:avLst/>
          </a:prstGeom>
          <a:ln cap="rnd" w="19050">
            <a:solidFill>
              <a:srgbClr val="000000"/>
            </a:solidFill>
            <a:prstDash val="solid"/>
            <a:headEnd type="none" len="sm" w="sm"/>
            <a:tailEnd type="triangle" len="med" w="lg"/>
          </a:ln>
        </p:spPr>
      </p:sp>
      <p:sp>
        <p:nvSpPr>
          <p:cNvPr name="AutoShape 20" id="20"/>
          <p:cNvSpPr/>
          <p:nvPr/>
        </p:nvSpPr>
        <p:spPr>
          <a:xfrm rot="6894035">
            <a:off x="14495876" y="5069171"/>
            <a:ext cx="1418733" cy="0"/>
          </a:xfrm>
          <a:prstGeom prst="line">
            <a:avLst/>
          </a:prstGeom>
          <a:ln cap="rnd" w="19050">
            <a:solidFill>
              <a:srgbClr val="000000"/>
            </a:solidFill>
            <a:prstDash val="solid"/>
            <a:headEnd type="none" len="sm" w="sm"/>
            <a:tailEnd type="triangle" len="med" w="lg"/>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02</a:t>
              </a:r>
            </a:p>
          </p:txBody>
        </p:sp>
      </p:grpSp>
      <p:pic>
        <p:nvPicPr>
          <p:cNvPr name="Picture 7" id="7"/>
          <p:cNvPicPr>
            <a:picLocks noChangeAspect="true"/>
          </p:cNvPicPr>
          <p:nvPr/>
        </p:nvPicPr>
        <p:blipFill>
          <a:blip r:embed="rId3"/>
          <a:srcRect l="754" t="425" r="0" b="10713"/>
          <a:stretch>
            <a:fillRect/>
          </a:stretch>
        </p:blipFill>
        <p:spPr>
          <a:xfrm flipH="false" flipV="false" rot="0">
            <a:off x="9858515" y="3542612"/>
            <a:ext cx="7845108" cy="2870797"/>
          </a:xfrm>
          <a:prstGeom prst="rect">
            <a:avLst/>
          </a:prstGeom>
        </p:spPr>
      </p:pic>
      <p:grpSp>
        <p:nvGrpSpPr>
          <p:cNvPr name="Group 8" id="8"/>
          <p:cNvGrpSpPr/>
          <p:nvPr/>
        </p:nvGrpSpPr>
        <p:grpSpPr>
          <a:xfrm rot="0">
            <a:off x="1321303" y="1168881"/>
            <a:ext cx="5696456" cy="3267442"/>
            <a:chOff x="0" y="0"/>
            <a:chExt cx="7595275" cy="4356589"/>
          </a:xfrm>
        </p:grpSpPr>
        <p:sp>
          <p:nvSpPr>
            <p:cNvPr name="TextBox 9" id="9"/>
            <p:cNvSpPr txBox="true"/>
            <p:nvPr/>
          </p:nvSpPr>
          <p:spPr>
            <a:xfrm rot="0">
              <a:off x="0" y="-9525"/>
              <a:ext cx="7595275" cy="3438525"/>
            </a:xfrm>
            <a:prstGeom prst="rect">
              <a:avLst/>
            </a:prstGeom>
          </p:spPr>
          <p:txBody>
            <a:bodyPr anchor="t" rtlCol="false" tIns="0" lIns="0" bIns="0" rIns="0">
              <a:spAutoFit/>
            </a:bodyPr>
            <a:lstStyle/>
            <a:p>
              <a:pPr>
                <a:lnSpc>
                  <a:spcPts val="10200"/>
                </a:lnSpc>
              </a:pPr>
              <a:r>
                <a:rPr lang="en-US" sz="8500">
                  <a:solidFill>
                    <a:srgbClr val="094850"/>
                  </a:solidFill>
                  <a:latin typeface="Hammersmith One"/>
                </a:rPr>
                <a:t>Bias Field Correction</a:t>
              </a:r>
            </a:p>
          </p:txBody>
        </p:sp>
        <p:sp>
          <p:nvSpPr>
            <p:cNvPr name="TextBox 10" id="10"/>
            <p:cNvSpPr txBox="true"/>
            <p:nvPr/>
          </p:nvSpPr>
          <p:spPr>
            <a:xfrm rot="0">
              <a:off x="0" y="3615756"/>
              <a:ext cx="7595275" cy="740833"/>
            </a:xfrm>
            <a:prstGeom prst="rect">
              <a:avLst/>
            </a:prstGeom>
          </p:spPr>
          <p:txBody>
            <a:bodyPr anchor="t" rtlCol="false" tIns="0" lIns="0" bIns="0" rIns="0">
              <a:spAutoFit/>
            </a:bodyPr>
            <a:lstStyle/>
            <a:p>
              <a:pPr>
                <a:lnSpc>
                  <a:spcPts val="4550"/>
                </a:lnSpc>
              </a:pPr>
            </a:p>
          </p:txBody>
        </p:sp>
      </p:grpSp>
      <p:grpSp>
        <p:nvGrpSpPr>
          <p:cNvPr name="Group 11" id="11"/>
          <p:cNvGrpSpPr/>
          <p:nvPr/>
        </p:nvGrpSpPr>
        <p:grpSpPr>
          <a:xfrm rot="0">
            <a:off x="1321303" y="7501043"/>
            <a:ext cx="6187295" cy="1757257"/>
            <a:chOff x="0" y="0"/>
            <a:chExt cx="8249727" cy="2343009"/>
          </a:xfrm>
        </p:grpSpPr>
        <p:sp>
          <p:nvSpPr>
            <p:cNvPr name="TextBox 12" id="12"/>
            <p:cNvSpPr txBox="true"/>
            <p:nvPr/>
          </p:nvSpPr>
          <p:spPr>
            <a:xfrm rot="0">
              <a:off x="0" y="1892794"/>
              <a:ext cx="8249727" cy="4502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Uses </a:t>
              </a:r>
              <a:r>
                <a:rPr lang="en-US" sz="2100">
                  <a:solidFill>
                    <a:srgbClr val="000000"/>
                  </a:solidFill>
                  <a:latin typeface="Inter Italics"/>
                </a:rPr>
                <a:t>N4BiasFieldCorrection</a:t>
              </a:r>
              <a:r>
                <a:rPr lang="en-US" sz="2100">
                  <a:solidFill>
                    <a:srgbClr val="000000"/>
                  </a:solidFill>
                  <a:latin typeface="Inter"/>
                </a:rPr>
                <a:t> from ANTs</a:t>
              </a:r>
            </a:p>
          </p:txBody>
        </p:sp>
        <p:sp>
          <p:nvSpPr>
            <p:cNvPr name="TextBox 13" id="13"/>
            <p:cNvSpPr txBox="true"/>
            <p:nvPr/>
          </p:nvSpPr>
          <p:spPr>
            <a:xfrm rot="0">
              <a:off x="0" y="-28575"/>
              <a:ext cx="8249727" cy="15500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Identifies and corrects changes in voxel intensity caused by inhomogeneities in the magnetic field</a:t>
              </a:r>
            </a:p>
          </p:txBody>
        </p:sp>
      </p:grpSp>
      <p:sp>
        <p:nvSpPr>
          <p:cNvPr name="TextBox 14" id="14"/>
          <p:cNvSpPr txBox="true"/>
          <p:nvPr/>
        </p:nvSpPr>
        <p:spPr>
          <a:xfrm rot="0">
            <a:off x="11516328" y="6570749"/>
            <a:ext cx="6187295"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Vovk U, Pernus F &amp; Likar B, 2007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89E798"/>
          </a:solidFill>
        </p:spPr>
      </p:sp>
      <p:grpSp>
        <p:nvGrpSpPr>
          <p:cNvPr name="Group 3" id="3"/>
          <p:cNvGrpSpPr/>
          <p:nvPr/>
        </p:nvGrpSpPr>
        <p:grpSpPr>
          <a:xfrm rot="0">
            <a:off x="237163" y="282521"/>
            <a:ext cx="1084140" cy="1091283"/>
            <a:chOff x="0" y="0"/>
            <a:chExt cx="1445520" cy="1455045"/>
          </a:xfrm>
        </p:grpSpPr>
        <p:grpSp>
          <p:nvGrpSpPr>
            <p:cNvPr name="Group 4" id="4"/>
            <p:cNvGrpSpPr/>
            <p:nvPr/>
          </p:nvGrpSpPr>
          <p:grpSpPr>
            <a:xfrm rot="0">
              <a:off x="0" y="0"/>
              <a:ext cx="1445520" cy="145504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name="TextBox 6" id="6"/>
            <p:cNvSpPr txBox="true"/>
            <p:nvPr/>
          </p:nvSpPr>
          <p:spPr>
            <a:xfrm rot="0">
              <a:off x="183047" y="324297"/>
              <a:ext cx="1079426" cy="923925"/>
            </a:xfrm>
            <a:prstGeom prst="rect">
              <a:avLst/>
            </a:prstGeom>
          </p:spPr>
          <p:txBody>
            <a:bodyPr anchor="t" rtlCol="false" tIns="0" lIns="0" bIns="0" rIns="0">
              <a:spAutoFit/>
            </a:bodyPr>
            <a:lstStyle/>
            <a:p>
              <a:pPr algn="ctr">
                <a:lnSpc>
                  <a:spcPts val="5400"/>
                </a:lnSpc>
              </a:pPr>
              <a:r>
                <a:rPr lang="en-US" sz="4500">
                  <a:solidFill>
                    <a:srgbClr val="000000"/>
                  </a:solidFill>
                  <a:latin typeface="Hammersmith One"/>
                </a:rPr>
                <a:t>03</a:t>
              </a:r>
            </a:p>
          </p:txBody>
        </p:sp>
      </p:grpSp>
      <p:pic>
        <p:nvPicPr>
          <p:cNvPr name="Picture 7" id="7"/>
          <p:cNvPicPr>
            <a:picLocks noChangeAspect="true"/>
          </p:cNvPicPr>
          <p:nvPr/>
        </p:nvPicPr>
        <p:blipFill>
          <a:blip r:embed="rId3"/>
          <a:srcRect l="0" t="0" r="0" b="0"/>
          <a:stretch>
            <a:fillRect/>
          </a:stretch>
        </p:blipFill>
        <p:spPr>
          <a:xfrm flipH="false" flipV="false" rot="0">
            <a:off x="10933306" y="927298"/>
            <a:ext cx="5565387" cy="8432405"/>
          </a:xfrm>
          <a:prstGeom prst="rect">
            <a:avLst/>
          </a:prstGeom>
        </p:spPr>
      </p:pic>
      <p:grpSp>
        <p:nvGrpSpPr>
          <p:cNvPr name="Group 8" id="8"/>
          <p:cNvGrpSpPr/>
          <p:nvPr/>
        </p:nvGrpSpPr>
        <p:grpSpPr>
          <a:xfrm rot="0">
            <a:off x="1321303" y="1187452"/>
            <a:ext cx="5696456" cy="3267442"/>
            <a:chOff x="0" y="0"/>
            <a:chExt cx="7595275" cy="4356589"/>
          </a:xfrm>
        </p:grpSpPr>
        <p:sp>
          <p:nvSpPr>
            <p:cNvPr name="TextBox 9" id="9"/>
            <p:cNvSpPr txBox="true"/>
            <p:nvPr/>
          </p:nvSpPr>
          <p:spPr>
            <a:xfrm rot="0">
              <a:off x="0" y="-9525"/>
              <a:ext cx="7595275" cy="3438525"/>
            </a:xfrm>
            <a:prstGeom prst="rect">
              <a:avLst/>
            </a:prstGeom>
          </p:spPr>
          <p:txBody>
            <a:bodyPr anchor="t" rtlCol="false" tIns="0" lIns="0" bIns="0" rIns="0">
              <a:spAutoFit/>
            </a:bodyPr>
            <a:lstStyle/>
            <a:p>
              <a:pPr>
                <a:lnSpc>
                  <a:spcPts val="10200"/>
                </a:lnSpc>
              </a:pPr>
              <a:r>
                <a:rPr lang="en-US" sz="8500">
                  <a:solidFill>
                    <a:srgbClr val="094850"/>
                  </a:solidFill>
                  <a:latin typeface="Hammersmith One"/>
                </a:rPr>
                <a:t>Brain Extraction</a:t>
              </a:r>
            </a:p>
          </p:txBody>
        </p:sp>
        <p:sp>
          <p:nvSpPr>
            <p:cNvPr name="TextBox 10" id="10"/>
            <p:cNvSpPr txBox="true"/>
            <p:nvPr/>
          </p:nvSpPr>
          <p:spPr>
            <a:xfrm rot="0">
              <a:off x="0" y="3615756"/>
              <a:ext cx="7595275" cy="740833"/>
            </a:xfrm>
            <a:prstGeom prst="rect">
              <a:avLst/>
            </a:prstGeom>
          </p:spPr>
          <p:txBody>
            <a:bodyPr anchor="t" rtlCol="false" tIns="0" lIns="0" bIns="0" rIns="0">
              <a:spAutoFit/>
            </a:bodyPr>
            <a:lstStyle/>
            <a:p>
              <a:pPr>
                <a:lnSpc>
                  <a:spcPts val="4550"/>
                </a:lnSpc>
              </a:pPr>
            </a:p>
          </p:txBody>
        </p:sp>
      </p:grpSp>
      <p:grpSp>
        <p:nvGrpSpPr>
          <p:cNvPr name="Group 11" id="11"/>
          <p:cNvGrpSpPr/>
          <p:nvPr/>
        </p:nvGrpSpPr>
        <p:grpSpPr>
          <a:xfrm rot="0">
            <a:off x="1321303" y="6910493"/>
            <a:ext cx="6187295" cy="2347807"/>
            <a:chOff x="0" y="0"/>
            <a:chExt cx="8249727" cy="3130409"/>
          </a:xfrm>
        </p:grpSpPr>
        <p:sp>
          <p:nvSpPr>
            <p:cNvPr name="TextBox 12" id="12"/>
            <p:cNvSpPr txBox="true"/>
            <p:nvPr/>
          </p:nvSpPr>
          <p:spPr>
            <a:xfrm rot="0">
              <a:off x="0" y="851394"/>
              <a:ext cx="8249727" cy="2279015"/>
            </a:xfrm>
            <a:prstGeom prst="rect">
              <a:avLst/>
            </a:prstGeom>
          </p:spPr>
          <p:txBody>
            <a:bodyPr anchor="t" rtlCol="false" tIns="0" lIns="0" bIns="0" rIns="0">
              <a:spAutoFit/>
            </a:bodyPr>
            <a:lstStyle/>
            <a:p>
              <a:pPr marL="453390" indent="-226695" lvl="1">
                <a:lnSpc>
                  <a:spcPts val="2730"/>
                </a:lnSpc>
                <a:buFont typeface="Arial"/>
                <a:buChar char="•"/>
              </a:pPr>
              <a:r>
                <a:rPr lang="en-US" sz="2100">
                  <a:solidFill>
                    <a:srgbClr val="000000"/>
                  </a:solidFill>
                  <a:latin typeface="Inter"/>
                </a:rPr>
                <a:t>Uses </a:t>
              </a:r>
              <a:r>
                <a:rPr lang="en-US" sz="2100">
                  <a:solidFill>
                    <a:srgbClr val="000000"/>
                  </a:solidFill>
                  <a:latin typeface="Inter Italics"/>
                </a:rPr>
                <a:t>antsBrainExtraction.sh</a:t>
              </a:r>
              <a:r>
                <a:rPr lang="en-US" sz="2100">
                  <a:solidFill>
                    <a:srgbClr val="000000"/>
                  </a:solidFill>
                  <a:latin typeface="Inter"/>
                </a:rPr>
                <a:t> from ANTs</a:t>
              </a:r>
            </a:p>
            <a:p>
              <a:pPr marL="453390" indent="-226695" lvl="1">
                <a:lnSpc>
                  <a:spcPts val="2730"/>
                </a:lnSpc>
                <a:buFont typeface="Arial"/>
                <a:buChar char="•"/>
              </a:pPr>
              <a:r>
                <a:rPr lang="en-US" sz="2100">
                  <a:solidFill>
                    <a:srgbClr val="000000"/>
                  </a:solidFill>
                  <a:latin typeface="Inter"/>
                </a:rPr>
                <a:t>Atlas-based - registers atlas whole-head image to T1w and applies atlas's brain mask to create subject's brain mask</a:t>
              </a:r>
            </a:p>
            <a:p>
              <a:pPr marL="453390" indent="-226695" lvl="1">
                <a:lnSpc>
                  <a:spcPts val="2730"/>
                </a:lnSpc>
                <a:buFont typeface="Arial"/>
                <a:buChar char="•"/>
              </a:pPr>
              <a:r>
                <a:rPr lang="en-US" sz="2100">
                  <a:solidFill>
                    <a:srgbClr val="000000"/>
                  </a:solidFill>
                  <a:latin typeface="Inter"/>
                </a:rPr>
                <a:t>Sometimes referred to as "skull-stripping"</a:t>
              </a:r>
            </a:p>
          </p:txBody>
        </p:sp>
        <p:sp>
          <p:nvSpPr>
            <p:cNvPr name="TextBox 13" id="13"/>
            <p:cNvSpPr txBox="true"/>
            <p:nvPr/>
          </p:nvSpPr>
          <p:spPr>
            <a:xfrm rot="0">
              <a:off x="0" y="-28575"/>
              <a:ext cx="8249727" cy="508635"/>
            </a:xfrm>
            <a:prstGeom prst="rect">
              <a:avLst/>
            </a:prstGeom>
          </p:spPr>
          <p:txBody>
            <a:bodyPr anchor="t" rtlCol="false" tIns="0" lIns="0" bIns="0" rIns="0">
              <a:spAutoFit/>
            </a:bodyPr>
            <a:lstStyle/>
            <a:p>
              <a:pPr>
                <a:lnSpc>
                  <a:spcPts val="3120"/>
                </a:lnSpc>
              </a:pPr>
              <a:r>
                <a:rPr lang="en-US" sz="2400">
                  <a:solidFill>
                    <a:srgbClr val="094850"/>
                  </a:solidFill>
                  <a:latin typeface="Inter Bold"/>
                </a:rPr>
                <a:t>Removes all non-brain tissue</a:t>
              </a:r>
            </a:p>
          </p:txBody>
        </p:sp>
      </p:grpSp>
      <p:sp>
        <p:nvSpPr>
          <p:cNvPr name="TextBox 14" id="14"/>
          <p:cNvSpPr txBox="true"/>
          <p:nvPr/>
        </p:nvSpPr>
        <p:spPr>
          <a:xfrm rot="0">
            <a:off x="10311398" y="9551398"/>
            <a:ext cx="6187295" cy="247650"/>
          </a:xfrm>
          <a:prstGeom prst="rect">
            <a:avLst/>
          </a:prstGeom>
        </p:spPr>
        <p:txBody>
          <a:bodyPr anchor="t" rtlCol="false" tIns="0" lIns="0" bIns="0" rIns="0">
            <a:spAutoFit/>
          </a:bodyPr>
          <a:lstStyle/>
          <a:p>
            <a:pPr algn="r">
              <a:lnSpc>
                <a:spcPts val="1950"/>
              </a:lnSpc>
            </a:pPr>
            <a:r>
              <a:rPr lang="en-US" sz="1500">
                <a:solidFill>
                  <a:srgbClr val="094850"/>
                </a:solidFill>
                <a:latin typeface="Inter Bold"/>
              </a:rPr>
              <a:t>fMRIPrep  Sample Report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DAEsuOhPl98</dc:identifier>
  <dcterms:modified xsi:type="dcterms:W3CDTF">2011-08-01T06:04:30Z</dcterms:modified>
  <cp:revision>1</cp:revision>
  <dc:title>fMRIPrep Overview</dc:title>
</cp:coreProperties>
</file>